
<file path=[Content_Types].xml><?xml version="1.0" encoding="utf-8"?>
<Types xmlns="http://schemas.openxmlformats.org/package/2006/content-types">
  <Default Extension="bin" ContentType="application/vnd.openxmlformats-officedocument.oleObject"/>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tiff" ContentType="image/tif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4.xml" ContentType="application/vnd.openxmlformats-officedocument.presentationml.tags+xml"/>
  <Override PartName="/ppt/tags/tag5.xml" ContentType="application/vnd.openxmlformats-officedocument.presentationml.tags+xml"/>
  <Override PartName="/ppt/notesSlides/notesSlide1.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notesSlides/notesSlide2.xml" ContentType="application/vnd.openxmlformats-officedocument.presentationml.notesSlide+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removePersonalInfoOnSave="1" saveSubsetFonts="1">
  <p:sldMasterIdLst>
    <p:sldMasterId id="2147483648" r:id="rId4"/>
  </p:sldMasterIdLst>
  <p:notesMasterIdLst>
    <p:notesMasterId r:id="rId32"/>
  </p:notesMasterIdLst>
  <p:handoutMasterIdLst>
    <p:handoutMasterId r:id="rId33"/>
  </p:handoutMasterIdLst>
  <p:sldIdLst>
    <p:sldId id="258" r:id="rId5"/>
    <p:sldId id="260" r:id="rId6"/>
    <p:sldId id="290" r:id="rId7"/>
    <p:sldId id="299" r:id="rId8"/>
    <p:sldId id="292" r:id="rId9"/>
    <p:sldId id="302" r:id="rId10"/>
    <p:sldId id="291" r:id="rId11"/>
    <p:sldId id="298" r:id="rId12"/>
    <p:sldId id="303" r:id="rId13"/>
    <p:sldId id="295" r:id="rId14"/>
    <p:sldId id="294" r:id="rId15"/>
    <p:sldId id="300" r:id="rId16"/>
    <p:sldId id="301" r:id="rId17"/>
    <p:sldId id="314" r:id="rId18"/>
    <p:sldId id="315" r:id="rId19"/>
    <p:sldId id="304" r:id="rId20"/>
    <p:sldId id="311" r:id="rId21"/>
    <p:sldId id="312" r:id="rId22"/>
    <p:sldId id="313" r:id="rId23"/>
    <p:sldId id="310" r:id="rId24"/>
    <p:sldId id="305" r:id="rId25"/>
    <p:sldId id="317" r:id="rId26"/>
    <p:sldId id="316" r:id="rId27"/>
    <p:sldId id="296" r:id="rId28"/>
    <p:sldId id="309" r:id="rId29"/>
    <p:sldId id="307" r:id="rId30"/>
    <p:sldId id="306" r:id="rId31"/>
  </p:sldIdLst>
  <p:sldSz cx="9906000" cy="6858000" type="A4"/>
  <p:notesSz cx="6662738" cy="9906000"/>
  <p:custDataLst>
    <p:tags r:id="rId34"/>
  </p:custDataLst>
  <p:defaultTextStyle>
    <a:defPPr>
      <a:defRPr lang="en-GB"/>
    </a:defPPr>
    <a:lvl1pPr algn="ctr" rtl="0" fontAlgn="base">
      <a:defRPr sz="1400" kern="1200">
        <a:solidFill>
          <a:schemeClr val="tx1"/>
        </a:solidFill>
        <a:latin typeface="+mn-lt"/>
        <a:ea typeface="+mn-ea"/>
        <a:cs typeface="+mn-cs"/>
      </a:defRPr>
    </a:lvl1pPr>
    <a:lvl2pPr marL="457200" algn="ctr" rtl="0" fontAlgn="base">
      <a:defRPr sz="1400" kern="1200">
        <a:solidFill>
          <a:schemeClr val="tx1"/>
        </a:solidFill>
        <a:latin typeface="+mn-lt"/>
        <a:ea typeface="+mn-ea"/>
        <a:cs typeface="+mn-cs"/>
      </a:defRPr>
    </a:lvl2pPr>
    <a:lvl3pPr marL="914400" algn="ctr" rtl="0" fontAlgn="base">
      <a:defRPr sz="1400" kern="1200">
        <a:solidFill>
          <a:schemeClr val="tx1"/>
        </a:solidFill>
        <a:latin typeface="+mn-lt"/>
        <a:ea typeface="+mn-ea"/>
        <a:cs typeface="+mn-cs"/>
      </a:defRPr>
    </a:lvl3pPr>
    <a:lvl4pPr marL="1371600" algn="ctr" rtl="0" fontAlgn="base">
      <a:defRPr sz="1400" kern="1200">
        <a:solidFill>
          <a:schemeClr val="tx1"/>
        </a:solidFill>
        <a:latin typeface="+mn-lt"/>
        <a:ea typeface="+mn-ea"/>
        <a:cs typeface="+mn-cs"/>
      </a:defRPr>
    </a:lvl4pPr>
    <a:lvl5pPr marL="1828800" algn="ctr" rtl="0" fontAlgn="base">
      <a:defRPr sz="1400" kern="1200">
        <a:solidFill>
          <a:schemeClr val="tx1"/>
        </a:solidFill>
        <a:latin typeface="+mn-lt"/>
        <a:ea typeface="+mn-ea"/>
        <a:cs typeface="+mn-cs"/>
      </a:defRPr>
    </a:lvl5pPr>
    <a:lvl6pPr marL="2286000" algn="l" defTabSz="914400" rtl="0" eaLnBrk="1" latinLnBrk="0" hangingPunct="1">
      <a:defRPr sz="1400" kern="1200">
        <a:solidFill>
          <a:schemeClr val="tx1"/>
        </a:solidFill>
        <a:latin typeface="+mn-lt"/>
        <a:ea typeface="+mn-ea"/>
        <a:cs typeface="+mn-cs"/>
      </a:defRPr>
    </a:lvl6pPr>
    <a:lvl7pPr marL="2743200" algn="l" defTabSz="914400" rtl="0" eaLnBrk="1" latinLnBrk="0" hangingPunct="1">
      <a:defRPr sz="1400" kern="1200">
        <a:solidFill>
          <a:schemeClr val="tx1"/>
        </a:solidFill>
        <a:latin typeface="+mn-lt"/>
        <a:ea typeface="+mn-ea"/>
        <a:cs typeface="+mn-cs"/>
      </a:defRPr>
    </a:lvl7pPr>
    <a:lvl8pPr marL="3200400" algn="l" defTabSz="914400" rtl="0" eaLnBrk="1" latinLnBrk="0" hangingPunct="1">
      <a:defRPr sz="1400" kern="1200">
        <a:solidFill>
          <a:schemeClr val="tx1"/>
        </a:solidFill>
        <a:latin typeface="+mn-lt"/>
        <a:ea typeface="+mn-ea"/>
        <a:cs typeface="+mn-cs"/>
      </a:defRPr>
    </a:lvl8pPr>
    <a:lvl9pPr marL="3657600" algn="l" defTabSz="914400" rtl="0" eaLnBrk="1" latinLnBrk="0" hangingPunct="1">
      <a:defRPr sz="1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5825">
          <p15:clr>
            <a:srgbClr val="A4A3A4"/>
          </p15:clr>
        </p15:guide>
      </p15:sldGuideLst>
    </p:ext>
    <p:ext uri="{2D200454-40CA-4A62-9FC3-DE9A4176ACB9}">
      <p15:notesGuideLst xmlns:p15="http://schemas.microsoft.com/office/powerpoint/2012/main">
        <p15:guide id="1" orient="horz" pos="3120">
          <p15:clr>
            <a:srgbClr val="A4A3A4"/>
          </p15:clr>
        </p15:guide>
        <p15:guide id="2" pos="209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45782"/>
    <a:srgbClr val="5D8BA7"/>
    <a:srgbClr val="C10307"/>
    <a:srgbClr val="A90907"/>
    <a:srgbClr val="D30705"/>
    <a:srgbClr val="FFC600"/>
    <a:srgbClr val="F6D805"/>
    <a:srgbClr val="FF2600"/>
    <a:srgbClr val="FF9300"/>
    <a:srgbClr val="4D4D4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淺色樣式 2 - 輔色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69012ECD-51FC-41F1-AA8D-1B2483CD663E}" styleName="淺色樣式 2 - 輔色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F2DE63D5-997A-4646-A377-4702673A728D}" styleName="淺色樣式 2 - 輔色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961" autoAdjust="0"/>
    <p:restoredTop sz="86442" autoAdjust="0"/>
  </p:normalViewPr>
  <p:slideViewPr>
    <p:cSldViewPr snapToGrid="0" snapToObjects="1" showGuides="1">
      <p:cViewPr varScale="1">
        <p:scale>
          <a:sx n="91" d="100"/>
          <a:sy n="91" d="100"/>
        </p:scale>
        <p:origin x="1472" y="192"/>
      </p:cViewPr>
      <p:guideLst>
        <p:guide orient="horz" pos="2160"/>
        <p:guide pos="5825"/>
      </p:guideLst>
    </p:cSldViewPr>
  </p:slideViewPr>
  <p:outlineViewPr>
    <p:cViewPr>
      <p:scale>
        <a:sx n="33" d="100"/>
        <a:sy n="33" d="100"/>
      </p:scale>
      <p:origin x="0" y="-1768"/>
    </p:cViewPr>
  </p:outlineViewPr>
  <p:notesTextViewPr>
    <p:cViewPr>
      <p:scale>
        <a:sx n="100" d="100"/>
        <a:sy n="100" d="100"/>
      </p:scale>
      <p:origin x="0" y="0"/>
    </p:cViewPr>
  </p:notesTextViewPr>
  <p:sorterViewPr>
    <p:cViewPr>
      <p:scale>
        <a:sx n="66" d="100"/>
        <a:sy n="66" d="100"/>
      </p:scale>
      <p:origin x="0" y="0"/>
    </p:cViewPr>
  </p:sorterViewPr>
  <p:notesViewPr>
    <p:cSldViewPr snapToGrid="0" snapToObjects="1" showGuides="1">
      <p:cViewPr varScale="1">
        <p:scale>
          <a:sx n="71" d="100"/>
          <a:sy n="71" d="100"/>
        </p:scale>
        <p:origin x="-3048" y="-96"/>
      </p:cViewPr>
      <p:guideLst>
        <p:guide orient="horz" pos="3120"/>
        <p:guide pos="2098"/>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tags" Target="tags/tag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handoutMaster" Target="handoutMasters/handoutMaster1.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notesMaster" Target="notesMasters/notesMaster1.xml"/><Relationship Id="rId37"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customXml" Target="../customXml/item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42" name="Rectangle 2"/>
          <p:cNvSpPr>
            <a:spLocks noGrp="1" noChangeArrowheads="1"/>
          </p:cNvSpPr>
          <p:nvPr>
            <p:ph type="hdr" sz="quarter"/>
          </p:nvPr>
        </p:nvSpPr>
        <p:spPr bwMode="auto">
          <a:xfrm>
            <a:off x="0" y="0"/>
            <a:ext cx="2887663" cy="495300"/>
          </a:xfrm>
          <a:prstGeom prst="rect">
            <a:avLst/>
          </a:prstGeom>
          <a:noFill/>
          <a:ln w="9525">
            <a:noFill/>
            <a:miter lim="800000"/>
            <a:headEnd/>
            <a:tailEnd/>
          </a:ln>
          <a:effectLst/>
        </p:spPr>
        <p:txBody>
          <a:bodyPr vert="horz" wrap="square" lIns="91043" tIns="45522" rIns="91043" bIns="45522" numCol="1" anchor="t" anchorCtr="0" compatLnSpc="1">
            <a:prstTxWarp prst="textNoShape">
              <a:avLst/>
            </a:prstTxWarp>
          </a:bodyPr>
          <a:lstStyle>
            <a:lvl1pPr algn="l" defTabSz="911225">
              <a:spcBef>
                <a:spcPct val="0"/>
              </a:spcBef>
              <a:defRPr sz="1200" b="1"/>
            </a:lvl1pPr>
          </a:lstStyle>
          <a:p>
            <a:endParaRPr lang="en-GB"/>
          </a:p>
        </p:txBody>
      </p:sp>
      <p:sp>
        <p:nvSpPr>
          <p:cNvPr id="10243" name="Rectangle 3"/>
          <p:cNvSpPr>
            <a:spLocks noGrp="1" noChangeArrowheads="1"/>
          </p:cNvSpPr>
          <p:nvPr>
            <p:ph type="dt" sz="quarter" idx="1"/>
          </p:nvPr>
        </p:nvSpPr>
        <p:spPr bwMode="auto">
          <a:xfrm>
            <a:off x="3775075" y="0"/>
            <a:ext cx="2887663" cy="495300"/>
          </a:xfrm>
          <a:prstGeom prst="rect">
            <a:avLst/>
          </a:prstGeom>
          <a:noFill/>
          <a:ln w="9525">
            <a:noFill/>
            <a:miter lim="800000"/>
            <a:headEnd/>
            <a:tailEnd/>
          </a:ln>
          <a:effectLst/>
        </p:spPr>
        <p:txBody>
          <a:bodyPr vert="horz" wrap="square" lIns="91043" tIns="45522" rIns="91043" bIns="45522" numCol="1" anchor="t" anchorCtr="0" compatLnSpc="1">
            <a:prstTxWarp prst="textNoShape">
              <a:avLst/>
            </a:prstTxWarp>
          </a:bodyPr>
          <a:lstStyle>
            <a:lvl1pPr algn="r" defTabSz="911225">
              <a:spcBef>
                <a:spcPct val="0"/>
              </a:spcBef>
              <a:defRPr sz="1200" b="1"/>
            </a:lvl1pPr>
          </a:lstStyle>
          <a:p>
            <a:endParaRPr lang="en-GB"/>
          </a:p>
        </p:txBody>
      </p:sp>
      <p:sp>
        <p:nvSpPr>
          <p:cNvPr id="10244" name="Rectangle 4"/>
          <p:cNvSpPr>
            <a:spLocks noGrp="1" noChangeArrowheads="1"/>
          </p:cNvSpPr>
          <p:nvPr>
            <p:ph type="ftr" sz="quarter" idx="2"/>
          </p:nvPr>
        </p:nvSpPr>
        <p:spPr bwMode="auto">
          <a:xfrm>
            <a:off x="0" y="9410700"/>
            <a:ext cx="2887663" cy="495300"/>
          </a:xfrm>
          <a:prstGeom prst="rect">
            <a:avLst/>
          </a:prstGeom>
          <a:noFill/>
          <a:ln w="9525">
            <a:noFill/>
            <a:miter lim="800000"/>
            <a:headEnd/>
            <a:tailEnd/>
          </a:ln>
          <a:effectLst/>
        </p:spPr>
        <p:txBody>
          <a:bodyPr vert="horz" wrap="square" lIns="91043" tIns="45522" rIns="91043" bIns="45522" numCol="1" anchor="b" anchorCtr="0" compatLnSpc="1">
            <a:prstTxWarp prst="textNoShape">
              <a:avLst/>
            </a:prstTxWarp>
          </a:bodyPr>
          <a:lstStyle>
            <a:lvl1pPr algn="l" defTabSz="911225">
              <a:spcBef>
                <a:spcPct val="0"/>
              </a:spcBef>
              <a:defRPr sz="1200" b="1"/>
            </a:lvl1pPr>
          </a:lstStyle>
          <a:p>
            <a:endParaRPr lang="en-GB"/>
          </a:p>
        </p:txBody>
      </p:sp>
      <p:sp>
        <p:nvSpPr>
          <p:cNvPr id="10245" name="Rectangle 5"/>
          <p:cNvSpPr>
            <a:spLocks noGrp="1" noChangeArrowheads="1"/>
          </p:cNvSpPr>
          <p:nvPr>
            <p:ph type="sldNum" sz="quarter" idx="3"/>
          </p:nvPr>
        </p:nvSpPr>
        <p:spPr bwMode="auto">
          <a:xfrm>
            <a:off x="3775075" y="9410700"/>
            <a:ext cx="2887663" cy="495300"/>
          </a:xfrm>
          <a:prstGeom prst="rect">
            <a:avLst/>
          </a:prstGeom>
          <a:noFill/>
          <a:ln w="9525">
            <a:noFill/>
            <a:miter lim="800000"/>
            <a:headEnd/>
            <a:tailEnd/>
          </a:ln>
          <a:effectLst/>
        </p:spPr>
        <p:txBody>
          <a:bodyPr vert="horz" wrap="square" lIns="91043" tIns="45522" rIns="91043" bIns="45522" numCol="1" anchor="b" anchorCtr="0" compatLnSpc="1">
            <a:prstTxWarp prst="textNoShape">
              <a:avLst/>
            </a:prstTxWarp>
          </a:bodyPr>
          <a:lstStyle>
            <a:lvl1pPr algn="r" defTabSz="911225">
              <a:spcBef>
                <a:spcPct val="0"/>
              </a:spcBef>
              <a:defRPr sz="1200" b="1"/>
            </a:lvl1pPr>
          </a:lstStyle>
          <a:p>
            <a:fld id="{13A2AEDD-AD55-49C8-838F-E55756FFD25D}" type="slidenum">
              <a:rPr lang="en-GB"/>
              <a:pPr/>
              <a:t>‹#›</a:t>
            </a:fld>
            <a:endParaRPr lang="en-GB"/>
          </a:p>
        </p:txBody>
      </p:sp>
    </p:spTree>
    <p:extLst>
      <p:ext uri="{BB962C8B-B14F-4D97-AF65-F5344CB8AC3E}">
        <p14:creationId xmlns:p14="http://schemas.microsoft.com/office/powerpoint/2010/main" val="30242687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266" name="Rectangle 2"/>
          <p:cNvSpPr>
            <a:spLocks noGrp="1" noChangeArrowheads="1"/>
          </p:cNvSpPr>
          <p:nvPr>
            <p:ph type="hdr" sz="quarter"/>
          </p:nvPr>
        </p:nvSpPr>
        <p:spPr bwMode="auto">
          <a:xfrm>
            <a:off x="0" y="0"/>
            <a:ext cx="2906713" cy="487363"/>
          </a:xfrm>
          <a:prstGeom prst="rect">
            <a:avLst/>
          </a:prstGeom>
          <a:noFill/>
          <a:ln w="9525">
            <a:noFill/>
            <a:miter lim="800000"/>
            <a:headEnd/>
            <a:tailEnd/>
          </a:ln>
          <a:effectLst/>
        </p:spPr>
        <p:txBody>
          <a:bodyPr vert="horz" wrap="square" lIns="89556" tIns="44778" rIns="89556" bIns="44778" numCol="1" anchor="t" anchorCtr="0" compatLnSpc="1">
            <a:prstTxWarp prst="textNoShape">
              <a:avLst/>
            </a:prstTxWarp>
          </a:bodyPr>
          <a:lstStyle>
            <a:lvl1pPr algn="l" defTabSz="895350">
              <a:spcBef>
                <a:spcPct val="0"/>
              </a:spcBef>
              <a:defRPr sz="1200" b="1"/>
            </a:lvl1pPr>
          </a:lstStyle>
          <a:p>
            <a:endParaRPr lang="en-US"/>
          </a:p>
        </p:txBody>
      </p:sp>
      <p:sp>
        <p:nvSpPr>
          <p:cNvPr id="11267" name="Rectangle 3"/>
          <p:cNvSpPr>
            <a:spLocks noGrp="1" noChangeArrowheads="1"/>
          </p:cNvSpPr>
          <p:nvPr>
            <p:ph type="dt" idx="1"/>
          </p:nvPr>
        </p:nvSpPr>
        <p:spPr bwMode="auto">
          <a:xfrm>
            <a:off x="3779838" y="0"/>
            <a:ext cx="2906712" cy="487363"/>
          </a:xfrm>
          <a:prstGeom prst="rect">
            <a:avLst/>
          </a:prstGeom>
          <a:noFill/>
          <a:ln w="9525">
            <a:noFill/>
            <a:miter lim="800000"/>
            <a:headEnd/>
            <a:tailEnd/>
          </a:ln>
          <a:effectLst/>
        </p:spPr>
        <p:txBody>
          <a:bodyPr vert="horz" wrap="square" lIns="89556" tIns="44778" rIns="89556" bIns="44778" numCol="1" anchor="t" anchorCtr="0" compatLnSpc="1">
            <a:prstTxWarp prst="textNoShape">
              <a:avLst/>
            </a:prstTxWarp>
          </a:bodyPr>
          <a:lstStyle>
            <a:lvl1pPr algn="r" defTabSz="895350">
              <a:spcBef>
                <a:spcPct val="0"/>
              </a:spcBef>
              <a:defRPr sz="1200" b="1"/>
            </a:lvl1pPr>
          </a:lstStyle>
          <a:p>
            <a:endParaRPr lang="en-US"/>
          </a:p>
        </p:txBody>
      </p:sp>
      <p:sp>
        <p:nvSpPr>
          <p:cNvPr id="11268" name="Rectangle 4"/>
          <p:cNvSpPr>
            <a:spLocks noGrp="1" noRot="1" noChangeAspect="1" noChangeArrowheads="1" noTextEdit="1"/>
          </p:cNvSpPr>
          <p:nvPr>
            <p:ph type="sldImg" idx="2"/>
          </p:nvPr>
        </p:nvSpPr>
        <p:spPr bwMode="auto">
          <a:xfrm>
            <a:off x="608013" y="731838"/>
            <a:ext cx="5400675" cy="3740150"/>
          </a:xfrm>
          <a:prstGeom prst="rect">
            <a:avLst/>
          </a:prstGeom>
          <a:noFill/>
          <a:ln w="9525">
            <a:solidFill>
              <a:srgbClr val="000000"/>
            </a:solidFill>
            <a:miter lim="800000"/>
            <a:headEnd/>
            <a:tailEnd/>
          </a:ln>
          <a:effectLst/>
        </p:spPr>
      </p:sp>
      <p:sp>
        <p:nvSpPr>
          <p:cNvPr id="11269" name="Rectangle 5"/>
          <p:cNvSpPr>
            <a:spLocks noGrp="1" noChangeArrowheads="1"/>
          </p:cNvSpPr>
          <p:nvPr>
            <p:ph type="body" sz="quarter" idx="3"/>
          </p:nvPr>
        </p:nvSpPr>
        <p:spPr bwMode="auto">
          <a:xfrm>
            <a:off x="873125" y="4716463"/>
            <a:ext cx="4868863" cy="4471987"/>
          </a:xfrm>
          <a:prstGeom prst="rect">
            <a:avLst/>
          </a:prstGeom>
          <a:noFill/>
          <a:ln w="9525">
            <a:noFill/>
            <a:miter lim="800000"/>
            <a:headEnd/>
            <a:tailEnd/>
          </a:ln>
          <a:effectLst/>
        </p:spPr>
        <p:txBody>
          <a:bodyPr vert="horz" wrap="square" lIns="89556" tIns="44778" rIns="89556" bIns="44778"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270" name="Rectangle 6"/>
          <p:cNvSpPr>
            <a:spLocks noGrp="1" noChangeArrowheads="1"/>
          </p:cNvSpPr>
          <p:nvPr>
            <p:ph type="ftr" sz="quarter" idx="4"/>
          </p:nvPr>
        </p:nvSpPr>
        <p:spPr bwMode="auto">
          <a:xfrm>
            <a:off x="0" y="9431338"/>
            <a:ext cx="2906713" cy="488950"/>
          </a:xfrm>
          <a:prstGeom prst="rect">
            <a:avLst/>
          </a:prstGeom>
          <a:noFill/>
          <a:ln w="9525">
            <a:noFill/>
            <a:miter lim="800000"/>
            <a:headEnd/>
            <a:tailEnd/>
          </a:ln>
          <a:effectLst/>
        </p:spPr>
        <p:txBody>
          <a:bodyPr vert="horz" wrap="square" lIns="89556" tIns="44778" rIns="89556" bIns="44778" numCol="1" anchor="b" anchorCtr="0" compatLnSpc="1">
            <a:prstTxWarp prst="textNoShape">
              <a:avLst/>
            </a:prstTxWarp>
          </a:bodyPr>
          <a:lstStyle>
            <a:lvl1pPr algn="l" defTabSz="895350">
              <a:spcBef>
                <a:spcPct val="0"/>
              </a:spcBef>
              <a:defRPr sz="1200" b="1"/>
            </a:lvl1pPr>
          </a:lstStyle>
          <a:p>
            <a:endParaRPr lang="en-US"/>
          </a:p>
        </p:txBody>
      </p:sp>
      <p:sp>
        <p:nvSpPr>
          <p:cNvPr id="11271" name="Rectangle 7"/>
          <p:cNvSpPr>
            <a:spLocks noGrp="1" noChangeArrowheads="1"/>
          </p:cNvSpPr>
          <p:nvPr>
            <p:ph type="sldNum" sz="quarter" idx="5"/>
          </p:nvPr>
        </p:nvSpPr>
        <p:spPr bwMode="auto">
          <a:xfrm>
            <a:off x="3779838" y="9431338"/>
            <a:ext cx="2906712" cy="488950"/>
          </a:xfrm>
          <a:prstGeom prst="rect">
            <a:avLst/>
          </a:prstGeom>
          <a:noFill/>
          <a:ln w="9525">
            <a:noFill/>
            <a:miter lim="800000"/>
            <a:headEnd/>
            <a:tailEnd/>
          </a:ln>
          <a:effectLst/>
        </p:spPr>
        <p:txBody>
          <a:bodyPr vert="horz" wrap="square" lIns="89556" tIns="44778" rIns="89556" bIns="44778" numCol="1" anchor="b" anchorCtr="0" compatLnSpc="1">
            <a:prstTxWarp prst="textNoShape">
              <a:avLst/>
            </a:prstTxWarp>
          </a:bodyPr>
          <a:lstStyle>
            <a:lvl1pPr algn="r" defTabSz="895350">
              <a:spcBef>
                <a:spcPct val="0"/>
              </a:spcBef>
              <a:defRPr sz="1200" b="1"/>
            </a:lvl1pPr>
          </a:lstStyle>
          <a:p>
            <a:fld id="{5CA7C1A6-3F6E-4A0C-A01A-2F04D27288E6}" type="slidenum">
              <a:rPr lang="en-US" smtClean="0"/>
              <a:pPr/>
              <a:t>‹#›</a:t>
            </a:fld>
            <a:endParaRPr lang="en-US"/>
          </a:p>
        </p:txBody>
      </p:sp>
    </p:spTree>
    <p:extLst>
      <p:ext uri="{BB962C8B-B14F-4D97-AF65-F5344CB8AC3E}">
        <p14:creationId xmlns:p14="http://schemas.microsoft.com/office/powerpoint/2010/main" val="3205622129"/>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Trebuchet MS" pitchFamily="34" charset="0"/>
        <a:ea typeface="+mn-ea"/>
        <a:cs typeface="Arial" charset="0"/>
      </a:defRPr>
    </a:lvl1pPr>
    <a:lvl2pPr marL="457200" algn="l" rtl="0" fontAlgn="base">
      <a:spcBef>
        <a:spcPct val="30000"/>
      </a:spcBef>
      <a:spcAft>
        <a:spcPct val="0"/>
      </a:spcAft>
      <a:defRPr sz="1200" kern="1200">
        <a:solidFill>
          <a:schemeClr val="tx1"/>
        </a:solidFill>
        <a:latin typeface="Trebuchet MS" pitchFamily="34" charset="0"/>
        <a:ea typeface="+mn-ea"/>
        <a:cs typeface="Arial" charset="0"/>
      </a:defRPr>
    </a:lvl2pPr>
    <a:lvl3pPr marL="914400" algn="l" rtl="0" fontAlgn="base">
      <a:spcBef>
        <a:spcPct val="30000"/>
      </a:spcBef>
      <a:spcAft>
        <a:spcPct val="0"/>
      </a:spcAft>
      <a:defRPr sz="1200" kern="1200">
        <a:solidFill>
          <a:schemeClr val="tx1"/>
        </a:solidFill>
        <a:latin typeface="Trebuchet MS" pitchFamily="34" charset="0"/>
        <a:ea typeface="+mn-ea"/>
        <a:cs typeface="Arial" charset="0"/>
      </a:defRPr>
    </a:lvl3pPr>
    <a:lvl4pPr marL="1371600" algn="l" rtl="0" fontAlgn="base">
      <a:spcBef>
        <a:spcPct val="30000"/>
      </a:spcBef>
      <a:spcAft>
        <a:spcPct val="0"/>
      </a:spcAft>
      <a:defRPr sz="1200" kern="1200">
        <a:solidFill>
          <a:schemeClr val="tx1"/>
        </a:solidFill>
        <a:latin typeface="Trebuchet MS" pitchFamily="34" charset="0"/>
        <a:ea typeface="+mn-ea"/>
        <a:cs typeface="Arial" charset="0"/>
      </a:defRPr>
    </a:lvl4pPr>
    <a:lvl5pPr marL="1828800" algn="l" rtl="0" fontAlgn="base">
      <a:spcBef>
        <a:spcPct val="30000"/>
      </a:spcBef>
      <a:spcAft>
        <a:spcPct val="0"/>
      </a:spcAft>
      <a:defRPr sz="1200" kern="1200">
        <a:solidFill>
          <a:schemeClr val="tx1"/>
        </a:solidFill>
        <a:latin typeface="Trebuchet MS" pitchFamily="34" charset="0"/>
        <a:ea typeface="+mn-ea"/>
        <a:cs typeface="Arial"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E324577-A7F4-4E1A-BA81-064FF7DE7259}" type="slidenum">
              <a:rPr lang="en-US" smtClean="0"/>
              <a:pPr/>
              <a:t>0</a:t>
            </a:fld>
            <a:endParaRPr lang="en-US"/>
          </a:p>
        </p:txBody>
      </p:sp>
      <p:sp>
        <p:nvSpPr>
          <p:cNvPr id="27650" name="Rectangle 2"/>
          <p:cNvSpPr>
            <a:spLocks noGrp="1" noRot="1" noChangeAspect="1" noChangeArrowheads="1" noTextEdit="1"/>
          </p:cNvSpPr>
          <p:nvPr>
            <p:ph type="sldImg"/>
          </p:nvPr>
        </p:nvSpPr>
        <p:spPr>
          <a:xfrm>
            <a:off x="608013" y="731838"/>
            <a:ext cx="5400675" cy="3740150"/>
          </a:xfrm>
          <a:ln/>
        </p:spPr>
      </p:sp>
      <p:sp>
        <p:nvSpPr>
          <p:cNvPr id="2765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5CA7C1A6-3F6E-4A0C-A01A-2F04D27288E6}" type="slidenum">
              <a:rPr lang="en-US" smtClean="0"/>
              <a:pPr/>
              <a:t>1</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a:p>
        </p:txBody>
      </p:sp>
      <p:sp>
        <p:nvSpPr>
          <p:cNvPr id="4" name="投影片編號版面配置區 3"/>
          <p:cNvSpPr>
            <a:spLocks noGrp="1"/>
          </p:cNvSpPr>
          <p:nvPr>
            <p:ph type="sldNum" sz="quarter" idx="10"/>
          </p:nvPr>
        </p:nvSpPr>
        <p:spPr/>
        <p:txBody>
          <a:bodyPr/>
          <a:lstStyle/>
          <a:p>
            <a:fld id="{5CA7C1A6-3F6E-4A0C-A01A-2F04D27288E6}" type="slidenum">
              <a:rPr lang="en-US" smtClean="0"/>
              <a:pPr/>
              <a:t>3</a:t>
            </a:fld>
            <a:endParaRPr lang="en-US"/>
          </a:p>
        </p:txBody>
      </p:sp>
    </p:spTree>
    <p:extLst>
      <p:ext uri="{BB962C8B-B14F-4D97-AF65-F5344CB8AC3E}">
        <p14:creationId xmlns:p14="http://schemas.microsoft.com/office/powerpoint/2010/main" val="10487963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a:p>
        </p:txBody>
      </p:sp>
      <p:sp>
        <p:nvSpPr>
          <p:cNvPr id="4" name="投影片編號版面配置區 3"/>
          <p:cNvSpPr>
            <a:spLocks noGrp="1"/>
          </p:cNvSpPr>
          <p:nvPr>
            <p:ph type="sldNum" sz="quarter" idx="10"/>
          </p:nvPr>
        </p:nvSpPr>
        <p:spPr/>
        <p:txBody>
          <a:bodyPr/>
          <a:lstStyle/>
          <a:p>
            <a:fld id="{5CA7C1A6-3F6E-4A0C-A01A-2F04D27288E6}" type="slidenum">
              <a:rPr lang="en-US" smtClean="0"/>
              <a:pPr/>
              <a:t>5</a:t>
            </a:fld>
            <a:endParaRPr lang="en-US"/>
          </a:p>
        </p:txBody>
      </p:sp>
    </p:spTree>
    <p:extLst>
      <p:ext uri="{BB962C8B-B14F-4D97-AF65-F5344CB8AC3E}">
        <p14:creationId xmlns:p14="http://schemas.microsoft.com/office/powerpoint/2010/main" val="24687651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a:p>
        </p:txBody>
      </p:sp>
      <p:sp>
        <p:nvSpPr>
          <p:cNvPr id="4" name="投影片編號版面配置區 3"/>
          <p:cNvSpPr>
            <a:spLocks noGrp="1"/>
          </p:cNvSpPr>
          <p:nvPr>
            <p:ph type="sldNum" sz="quarter" idx="10"/>
          </p:nvPr>
        </p:nvSpPr>
        <p:spPr/>
        <p:txBody>
          <a:bodyPr/>
          <a:lstStyle/>
          <a:p>
            <a:fld id="{5CA7C1A6-3F6E-4A0C-A01A-2F04D27288E6}" type="slidenum">
              <a:rPr lang="en-US" smtClean="0"/>
              <a:pPr/>
              <a:t>16</a:t>
            </a:fld>
            <a:endParaRPr lang="en-US"/>
          </a:p>
        </p:txBody>
      </p:sp>
    </p:spTree>
    <p:extLst>
      <p:ext uri="{BB962C8B-B14F-4D97-AF65-F5344CB8AC3E}">
        <p14:creationId xmlns:p14="http://schemas.microsoft.com/office/powerpoint/2010/main" val="229644777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xml"/><Relationship Id="rId1" Type="http://schemas.openxmlformats.org/officeDocument/2006/relationships/vmlDrawing" Target="../drawings/vmlDrawing2.vml"/><Relationship Id="rId5" Type="http://schemas.openxmlformats.org/officeDocument/2006/relationships/image" Target="../media/image2.jpeg"/><Relationship Id="rId4" Type="http://schemas.openxmlformats.org/officeDocument/2006/relationships/oleObject" Target="../embeddings/oleObject2.bin"/></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graphicFrame>
        <p:nvGraphicFramePr>
          <p:cNvPr id="24728" name="Rectangle 152" hidden="1"/>
          <p:cNvGraphicFramePr>
            <a:graphicFrameLocks/>
          </p:cNvGraphicFramePr>
          <p:nvPr>
            <p:custDataLst>
              <p:tags r:id="rId2"/>
            </p:custDataLst>
          </p:nvPr>
        </p:nvGraphicFramePr>
        <p:xfrm>
          <a:off x="0" y="0"/>
          <a:ext cx="171979" cy="158750"/>
        </p:xfrm>
        <a:graphic>
          <a:graphicData uri="http://schemas.openxmlformats.org/presentationml/2006/ole">
            <mc:AlternateContent xmlns:mc="http://schemas.openxmlformats.org/markup-compatibility/2006">
              <mc:Choice xmlns:v="urn:schemas-microsoft-com:vml" Requires="v">
                <p:oleObj spid="_x0000_s24963" name="think-cell Slide" r:id="rId4" imgW="0" imgH="0" progId="TCLayout.ActiveDocument.1">
                  <p:embed/>
                </p:oleObj>
              </mc:Choice>
              <mc:Fallback>
                <p:oleObj name="think-cell Slide" r:id="rId4" imgW="0" imgH="0" progId="TCLayout.ActiveDocument.1">
                  <p:embed/>
                  <p:pic>
                    <p:nvPicPr>
                      <p:cNvPr id="0" name="Rectangle 152" hidden="1"/>
                      <p:cNvPicPr preferRelativeResize="0">
                        <a:picLocks noChangeArrowheads="1"/>
                      </p:cNvPicPr>
                      <p:nvPr/>
                    </p:nvPicPr>
                    <p:blipFill>
                      <a:blip>
                        <a:extLst>
                          <a:ext uri="{28A0092B-C50C-407E-A947-70E740481C1C}">
                            <a14:useLocalDpi xmlns:a14="http://schemas.microsoft.com/office/drawing/2010/main" val="0"/>
                          </a:ext>
                        </a:extLst>
                      </a:blip>
                      <a:srcRect/>
                      <a:stretch>
                        <a:fillRect/>
                      </a:stretch>
                    </p:blipFill>
                    <p:spPr bwMode="auto">
                      <a:xfrm>
                        <a:off x="0" y="0"/>
                        <a:ext cx="171979"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 name="Text Placeholder 4"/>
          <p:cNvSpPr>
            <a:spLocks noGrp="1"/>
          </p:cNvSpPr>
          <p:nvPr>
            <p:ph type="body" sz="quarter" idx="10" hasCustomPrompt="1"/>
          </p:nvPr>
        </p:nvSpPr>
        <p:spPr>
          <a:xfrm>
            <a:off x="6858000" y="5886450"/>
            <a:ext cx="1668198" cy="666750"/>
          </a:xfrm>
        </p:spPr>
        <p:txBody>
          <a:bodyPr wrap="square" anchor="ctr"/>
          <a:lstStyle>
            <a:lvl1pPr algn="ctr">
              <a:defRPr sz="1400" b="0" baseline="0">
                <a:solidFill>
                  <a:srgbClr val="808080"/>
                </a:solidFill>
              </a:defRPr>
            </a:lvl1pPr>
          </a:lstStyle>
          <a:p>
            <a:pPr lvl="0"/>
            <a:r>
              <a:rPr lang="en-US"/>
              <a:t>Placeholder for client logo</a:t>
            </a:r>
            <a:endParaRPr lang="en-US" dirty="0"/>
          </a:p>
        </p:txBody>
      </p:sp>
      <p:sp>
        <p:nvSpPr>
          <p:cNvPr id="4" name="Rectangle 57"/>
          <p:cNvSpPr>
            <a:spLocks noChangeArrowheads="1"/>
          </p:cNvSpPr>
          <p:nvPr userDrawn="1"/>
        </p:nvSpPr>
        <p:spPr bwMode="auto">
          <a:xfrm>
            <a:off x="1" y="0"/>
            <a:ext cx="9906000" cy="4495800"/>
          </a:xfrm>
          <a:prstGeom prst="rect">
            <a:avLst/>
          </a:prstGeom>
          <a:solidFill>
            <a:srgbClr val="007167"/>
          </a:solidFill>
          <a:ln w="9525">
            <a:noFill/>
            <a:miter lim="800000"/>
            <a:headEnd/>
            <a:tailEnd/>
          </a:ln>
          <a:effectLst/>
        </p:spPr>
        <p:txBody>
          <a:bodyPr anchor="ctr"/>
          <a:lstStyle/>
          <a:p>
            <a:pPr algn="ctr" eaLnBrk="0" hangingPunct="0">
              <a:defRPr/>
            </a:pPr>
            <a:endParaRPr lang="en-US" altLang="zh-TW" sz="2400">
              <a:latin typeface="Verdana" pitchFamily="34" charset="0"/>
              <a:cs typeface="+mn-cs"/>
            </a:endParaRPr>
          </a:p>
        </p:txBody>
      </p:sp>
      <p:sp>
        <p:nvSpPr>
          <p:cNvPr id="7" name="Rectangle 58"/>
          <p:cNvSpPr>
            <a:spLocks noChangeArrowheads="1"/>
          </p:cNvSpPr>
          <p:nvPr userDrawn="1"/>
        </p:nvSpPr>
        <p:spPr bwMode="auto">
          <a:xfrm>
            <a:off x="0" y="4491038"/>
            <a:ext cx="9906001" cy="833437"/>
          </a:xfrm>
          <a:prstGeom prst="rect">
            <a:avLst/>
          </a:prstGeom>
          <a:solidFill>
            <a:srgbClr val="338D85"/>
          </a:solidFill>
          <a:ln w="9525">
            <a:noFill/>
            <a:miter lim="800000"/>
            <a:headEnd/>
            <a:tailEnd/>
          </a:ln>
          <a:effectLst/>
        </p:spPr>
        <p:txBody>
          <a:bodyPr anchor="ctr"/>
          <a:lstStyle/>
          <a:p>
            <a:pPr algn="ctr" eaLnBrk="0" hangingPunct="0">
              <a:defRPr/>
            </a:pPr>
            <a:endParaRPr lang="en-US" altLang="zh-TW" sz="2400">
              <a:latin typeface="Verdana" pitchFamily="34" charset="0"/>
              <a:cs typeface="+mn-cs"/>
            </a:endParaRPr>
          </a:p>
        </p:txBody>
      </p:sp>
      <p:sp>
        <p:nvSpPr>
          <p:cNvPr id="8" name="Rectangle 59"/>
          <p:cNvSpPr>
            <a:spLocks noChangeArrowheads="1"/>
          </p:cNvSpPr>
          <p:nvPr userDrawn="1"/>
        </p:nvSpPr>
        <p:spPr bwMode="auto">
          <a:xfrm>
            <a:off x="0" y="5324475"/>
            <a:ext cx="9906001" cy="238125"/>
          </a:xfrm>
          <a:prstGeom prst="rect">
            <a:avLst/>
          </a:prstGeom>
          <a:solidFill>
            <a:srgbClr val="80B8B3"/>
          </a:solidFill>
          <a:ln w="9525">
            <a:noFill/>
            <a:miter lim="800000"/>
            <a:headEnd/>
            <a:tailEnd/>
          </a:ln>
          <a:effectLst/>
        </p:spPr>
        <p:txBody>
          <a:bodyPr anchor="ctr"/>
          <a:lstStyle/>
          <a:p>
            <a:pPr algn="ctr" eaLnBrk="0" hangingPunct="0">
              <a:defRPr/>
            </a:pPr>
            <a:endParaRPr lang="en-US" altLang="zh-TW" sz="2400">
              <a:latin typeface="Verdana" pitchFamily="34" charset="0"/>
              <a:cs typeface="+mn-cs"/>
            </a:endParaRPr>
          </a:p>
        </p:txBody>
      </p:sp>
      <p:sp>
        <p:nvSpPr>
          <p:cNvPr id="12" name="Rectangle 61"/>
          <p:cNvSpPr>
            <a:spLocks noChangeArrowheads="1"/>
          </p:cNvSpPr>
          <p:nvPr userDrawn="1"/>
        </p:nvSpPr>
        <p:spPr bwMode="auto">
          <a:xfrm>
            <a:off x="8966201" y="5324475"/>
            <a:ext cx="939800" cy="238125"/>
          </a:xfrm>
          <a:prstGeom prst="rect">
            <a:avLst/>
          </a:prstGeom>
          <a:solidFill>
            <a:srgbClr val="66AAA4"/>
          </a:solidFill>
          <a:ln w="9525">
            <a:noFill/>
            <a:miter lim="800000"/>
            <a:headEnd/>
            <a:tailEnd/>
          </a:ln>
          <a:effectLst/>
        </p:spPr>
        <p:txBody>
          <a:bodyPr anchor="ctr"/>
          <a:lstStyle/>
          <a:p>
            <a:pPr algn="ctr" eaLnBrk="0" hangingPunct="0">
              <a:defRPr/>
            </a:pPr>
            <a:endParaRPr lang="en-US" altLang="zh-TW" sz="2400">
              <a:latin typeface="Verdana" pitchFamily="34" charset="0"/>
              <a:cs typeface="+mn-cs"/>
            </a:endParaRPr>
          </a:p>
        </p:txBody>
      </p:sp>
      <p:sp>
        <p:nvSpPr>
          <p:cNvPr id="13" name="Rectangle 60"/>
          <p:cNvSpPr>
            <a:spLocks noChangeArrowheads="1"/>
          </p:cNvSpPr>
          <p:nvPr userDrawn="1"/>
        </p:nvSpPr>
        <p:spPr bwMode="auto">
          <a:xfrm>
            <a:off x="8966201" y="4495800"/>
            <a:ext cx="939800" cy="828675"/>
          </a:xfrm>
          <a:prstGeom prst="rect">
            <a:avLst/>
          </a:prstGeom>
          <a:solidFill>
            <a:srgbClr val="6AA83A"/>
          </a:solidFill>
          <a:ln w="9525">
            <a:noFill/>
            <a:miter lim="800000"/>
            <a:headEnd/>
            <a:tailEnd/>
          </a:ln>
          <a:effectLst/>
        </p:spPr>
        <p:txBody>
          <a:bodyPr anchor="ctr"/>
          <a:lstStyle/>
          <a:p>
            <a:pPr algn="ctr" eaLnBrk="0" hangingPunct="0">
              <a:defRPr/>
            </a:pPr>
            <a:endParaRPr lang="en-US" altLang="zh-TW" sz="2400">
              <a:latin typeface="Verdana" pitchFamily="34" charset="0"/>
              <a:cs typeface="+mn-cs"/>
            </a:endParaRPr>
          </a:p>
        </p:txBody>
      </p:sp>
      <p:sp>
        <p:nvSpPr>
          <p:cNvPr id="14" name="Rectangle 62"/>
          <p:cNvSpPr>
            <a:spLocks noChangeArrowheads="1"/>
          </p:cNvSpPr>
          <p:nvPr userDrawn="1"/>
        </p:nvSpPr>
        <p:spPr bwMode="auto">
          <a:xfrm>
            <a:off x="8964613" y="5562601"/>
            <a:ext cx="941387" cy="1295400"/>
          </a:xfrm>
          <a:prstGeom prst="rect">
            <a:avLst/>
          </a:prstGeom>
          <a:solidFill>
            <a:srgbClr val="CCE3E1"/>
          </a:solidFill>
          <a:ln w="9525">
            <a:noFill/>
            <a:miter lim="800000"/>
            <a:headEnd/>
            <a:tailEnd/>
          </a:ln>
          <a:effectLst/>
        </p:spPr>
        <p:txBody>
          <a:bodyPr anchor="ctr"/>
          <a:lstStyle/>
          <a:p>
            <a:pPr algn="ctr" eaLnBrk="0" hangingPunct="0">
              <a:defRPr/>
            </a:pPr>
            <a:endParaRPr lang="en-US" altLang="zh-TW" sz="2400">
              <a:latin typeface="Verdana" pitchFamily="34" charset="0"/>
              <a:cs typeface="+mn-cs"/>
            </a:endParaRPr>
          </a:p>
        </p:txBody>
      </p:sp>
      <p:sp>
        <p:nvSpPr>
          <p:cNvPr id="15" name="Rectangle 63"/>
          <p:cNvSpPr>
            <a:spLocks noChangeArrowheads="1"/>
          </p:cNvSpPr>
          <p:nvPr userDrawn="1"/>
        </p:nvSpPr>
        <p:spPr bwMode="auto">
          <a:xfrm>
            <a:off x="8966201" y="0"/>
            <a:ext cx="939799" cy="4495800"/>
          </a:xfrm>
          <a:prstGeom prst="rect">
            <a:avLst/>
          </a:prstGeom>
          <a:solidFill>
            <a:srgbClr val="197F76"/>
          </a:solidFill>
          <a:ln w="9525">
            <a:noFill/>
            <a:miter lim="800000"/>
            <a:headEnd/>
            <a:tailEnd/>
          </a:ln>
          <a:effectLst/>
        </p:spPr>
        <p:txBody>
          <a:bodyPr anchor="ctr"/>
          <a:lstStyle/>
          <a:p>
            <a:pPr algn="ctr" eaLnBrk="0" hangingPunct="0">
              <a:defRPr/>
            </a:pPr>
            <a:endParaRPr lang="en-US" altLang="zh-TW" sz="2400">
              <a:latin typeface="Verdana" pitchFamily="34" charset="0"/>
              <a:cs typeface="+mn-cs"/>
            </a:endParaRPr>
          </a:p>
        </p:txBody>
      </p:sp>
      <p:pic>
        <p:nvPicPr>
          <p:cNvPr id="16" name="Picture 1076" descr="白底CTBC(中上英下)"/>
          <p:cNvPicPr>
            <a:picLocks noChangeAspect="1" noChangeArrowheads="1"/>
          </p:cNvPicPr>
          <p:nvPr userDrawn="1"/>
        </p:nvPicPr>
        <p:blipFill>
          <a:blip r:embed="rId5" cstate="hqprint">
            <a:extLst>
              <a:ext uri="{28A0092B-C50C-407E-A947-70E740481C1C}">
                <a14:useLocalDpi xmlns:a14="http://schemas.microsoft.com/office/drawing/2010/main"/>
              </a:ext>
            </a:extLst>
          </a:blip>
          <a:srcRect/>
          <a:stretch>
            <a:fillRect/>
          </a:stretch>
        </p:blipFill>
        <p:spPr bwMode="auto">
          <a:xfrm>
            <a:off x="457200" y="5791200"/>
            <a:ext cx="2133600" cy="86677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71223" y="381000"/>
            <a:ext cx="8963554" cy="505227"/>
          </a:xfrm>
        </p:spPr>
        <p:txBody>
          <a:bodyPr/>
          <a:lstStyle/>
          <a:p>
            <a:r>
              <a:rPr lang="en-US"/>
              <a:t>Click to edit Master title style</a:t>
            </a:r>
            <a:endParaRPr lang="en-US" dirty="0"/>
          </a:p>
        </p:txBody>
      </p:sp>
      <p:sp>
        <p:nvSpPr>
          <p:cNvPr id="5" name="Text Placeholder 4"/>
          <p:cNvSpPr>
            <a:spLocks noGrp="1"/>
          </p:cNvSpPr>
          <p:nvPr>
            <p:ph type="body" sz="quarter" idx="10"/>
          </p:nvPr>
        </p:nvSpPr>
        <p:spPr>
          <a:xfrm>
            <a:off x="471224" y="1066800"/>
            <a:ext cx="8963555" cy="50561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71223" y="381000"/>
            <a:ext cx="8963554" cy="505227"/>
          </a:xfrm>
        </p:spPr>
        <p:txBody>
          <a:bodyPr/>
          <a:lstStyle/>
          <a:p>
            <a:r>
              <a:rPr lang="en-US"/>
              <a:t>Click to edit Master title style</a:t>
            </a:r>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cxnSp>
        <p:nvCxnSpPr>
          <p:cNvPr id="2" name="直線接點 1">
            <a:extLst>
              <a:ext uri="{FF2B5EF4-FFF2-40B4-BE49-F238E27FC236}">
                <a16:creationId xmlns:a16="http://schemas.microsoft.com/office/drawing/2014/main" id="{4227691A-0D58-0D43-ABF5-A9B67D21C10B}"/>
              </a:ext>
            </a:extLst>
          </p:cNvPr>
          <p:cNvCxnSpPr>
            <a:cxnSpLocks/>
          </p:cNvCxnSpPr>
          <p:nvPr userDrawn="1"/>
        </p:nvCxnSpPr>
        <p:spPr bwMode="auto">
          <a:xfrm>
            <a:off x="33744" y="852864"/>
            <a:ext cx="9872256" cy="0"/>
          </a:xfrm>
          <a:prstGeom prst="line">
            <a:avLst/>
          </a:prstGeom>
          <a:ln>
            <a:headEnd type="none" w="med" len="med"/>
            <a:tailEnd type="none" w="med" len="med"/>
          </a:ln>
        </p:spPr>
        <p:style>
          <a:lnRef idx="2">
            <a:schemeClr val="accent6"/>
          </a:lnRef>
          <a:fillRef idx="0">
            <a:schemeClr val="accent6"/>
          </a:fillRef>
          <a:effectRef idx="1">
            <a:schemeClr val="accent6"/>
          </a:effectRef>
          <a:fontRef idx="minor">
            <a:schemeClr val="tx1"/>
          </a:fontRef>
        </p:style>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oleObject" Target="../embeddings/oleObject1.bin"/><Relationship Id="rId3" Type="http://schemas.openxmlformats.org/officeDocument/2006/relationships/slideLayout" Target="../slideLayouts/slideLayout3.xml"/><Relationship Id="rId7" Type="http://schemas.openxmlformats.org/officeDocument/2006/relationships/tags" Target="../tags/tag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vmlDrawing" Target="../drawings/vmlDrawing1.vml"/><Relationship Id="rId5"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16" name="Object 15" hidden="1"/>
          <p:cNvGraphicFramePr>
            <a:graphicFrameLocks noChangeAspect="1"/>
          </p:cNvGraphicFramePr>
          <p:nvPr>
            <p:custDataLst>
              <p:tags r:id="rId7"/>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25836" name="think-cell Slide" r:id="rId8" imgW="360" imgH="360" progId="TCLayout.ActiveDocument.1">
                  <p:embed/>
                </p:oleObj>
              </mc:Choice>
              <mc:Fallback>
                <p:oleObj name="think-cell Slide" r:id="rId8" imgW="360" imgH="360" progId="TCLayout.ActiveDocument.1">
                  <p:embed/>
                  <p:pic>
                    <p:nvPicPr>
                      <p:cNvPr id="0" name="Picture 1" hidden="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9" name="Group 76"/>
          <p:cNvGrpSpPr>
            <a:grpSpLocks/>
          </p:cNvGrpSpPr>
          <p:nvPr/>
        </p:nvGrpSpPr>
        <p:grpSpPr bwMode="auto">
          <a:xfrm>
            <a:off x="1" y="6433045"/>
            <a:ext cx="9906000" cy="424955"/>
            <a:chOff x="0" y="4459"/>
            <a:chExt cx="6597" cy="484"/>
          </a:xfrm>
        </p:grpSpPr>
        <p:sp>
          <p:nvSpPr>
            <p:cNvPr id="10" name="Rectangle 77"/>
            <p:cNvSpPr>
              <a:spLocks noChangeArrowheads="1"/>
            </p:cNvSpPr>
            <p:nvPr userDrawn="1"/>
          </p:nvSpPr>
          <p:spPr bwMode="auto">
            <a:xfrm>
              <a:off x="0" y="4459"/>
              <a:ext cx="6597" cy="484"/>
            </a:xfrm>
            <a:prstGeom prst="rect">
              <a:avLst/>
            </a:prstGeom>
            <a:solidFill>
              <a:srgbClr val="4C9C95"/>
            </a:solidFill>
            <a:ln w="9525">
              <a:noFill/>
              <a:miter lim="800000"/>
              <a:headEnd/>
              <a:tailEnd/>
            </a:ln>
            <a:effectLst/>
          </p:spPr>
          <p:txBody>
            <a:bodyPr wrap="none" anchor="ctr"/>
            <a:lstStyle/>
            <a:p>
              <a:pPr algn="ctr" eaLnBrk="0" hangingPunct="0">
                <a:defRPr/>
              </a:pPr>
              <a:endParaRPr lang="en-US" altLang="zh-TW" sz="2400">
                <a:latin typeface="微軟正黑體" pitchFamily="34" charset="-120"/>
                <a:ea typeface="微軟正黑體" pitchFamily="34" charset="-120"/>
                <a:cs typeface="+mn-cs"/>
              </a:endParaRPr>
            </a:p>
          </p:txBody>
        </p:sp>
        <p:sp>
          <p:nvSpPr>
            <p:cNvPr id="11" name="Rectangle 78"/>
            <p:cNvSpPr>
              <a:spLocks noChangeArrowheads="1"/>
            </p:cNvSpPr>
            <p:nvPr userDrawn="1"/>
          </p:nvSpPr>
          <p:spPr bwMode="auto">
            <a:xfrm>
              <a:off x="5824" y="4459"/>
              <a:ext cx="773" cy="484"/>
            </a:xfrm>
            <a:prstGeom prst="rect">
              <a:avLst/>
            </a:prstGeom>
            <a:solidFill>
              <a:srgbClr val="73B1AB"/>
            </a:solidFill>
            <a:ln w="9525">
              <a:noFill/>
              <a:miter lim="800000"/>
              <a:headEnd/>
              <a:tailEnd/>
            </a:ln>
            <a:effectLst/>
          </p:spPr>
          <p:txBody>
            <a:bodyPr wrap="none" anchor="ctr"/>
            <a:lstStyle/>
            <a:p>
              <a:pPr algn="ctr" eaLnBrk="0" hangingPunct="0">
                <a:defRPr/>
              </a:pPr>
              <a:endParaRPr lang="en-US" altLang="zh-TW" sz="2400">
                <a:latin typeface="微軟正黑體" pitchFamily="34" charset="-120"/>
                <a:ea typeface="微軟正黑體" pitchFamily="34" charset="-120"/>
                <a:cs typeface="+mn-cs"/>
              </a:endParaRPr>
            </a:p>
          </p:txBody>
        </p:sp>
        <p:sp>
          <p:nvSpPr>
            <p:cNvPr id="12" name="Rectangle 79"/>
            <p:cNvSpPr>
              <a:spLocks noChangeArrowheads="1"/>
            </p:cNvSpPr>
            <p:nvPr userDrawn="1"/>
          </p:nvSpPr>
          <p:spPr bwMode="auto">
            <a:xfrm>
              <a:off x="0" y="4459"/>
              <a:ext cx="6597" cy="175"/>
            </a:xfrm>
            <a:prstGeom prst="rect">
              <a:avLst/>
            </a:prstGeom>
            <a:solidFill>
              <a:srgbClr val="80B8B3"/>
            </a:solidFill>
            <a:ln w="9525">
              <a:noFill/>
              <a:miter lim="800000"/>
              <a:headEnd/>
              <a:tailEnd/>
            </a:ln>
            <a:effectLst/>
          </p:spPr>
          <p:txBody>
            <a:bodyPr wrap="none" anchor="ctr"/>
            <a:lstStyle/>
            <a:p>
              <a:pPr algn="ctr" eaLnBrk="0" hangingPunct="0">
                <a:defRPr/>
              </a:pPr>
              <a:endParaRPr lang="en-US" altLang="zh-TW" sz="2400">
                <a:latin typeface="微軟正黑體" pitchFamily="34" charset="-120"/>
                <a:ea typeface="微軟正黑體" pitchFamily="34" charset="-120"/>
                <a:cs typeface="+mn-cs"/>
              </a:endParaRPr>
            </a:p>
          </p:txBody>
        </p:sp>
        <p:sp>
          <p:nvSpPr>
            <p:cNvPr id="13" name="Rectangle 80"/>
            <p:cNvSpPr>
              <a:spLocks noChangeArrowheads="1"/>
            </p:cNvSpPr>
            <p:nvPr userDrawn="1"/>
          </p:nvSpPr>
          <p:spPr bwMode="auto">
            <a:xfrm>
              <a:off x="5824" y="4459"/>
              <a:ext cx="773" cy="175"/>
            </a:xfrm>
            <a:prstGeom prst="rect">
              <a:avLst/>
            </a:prstGeom>
            <a:solidFill>
              <a:srgbClr val="99C6C2"/>
            </a:solidFill>
            <a:ln w="9525">
              <a:noFill/>
              <a:miter lim="800000"/>
              <a:headEnd/>
              <a:tailEnd/>
            </a:ln>
            <a:effectLst/>
          </p:spPr>
          <p:txBody>
            <a:bodyPr wrap="none" anchor="ctr"/>
            <a:lstStyle/>
            <a:p>
              <a:pPr algn="ctr" eaLnBrk="0" hangingPunct="0">
                <a:defRPr/>
              </a:pPr>
              <a:endParaRPr lang="en-US" altLang="zh-TW" sz="2400">
                <a:latin typeface="微軟正黑體" pitchFamily="34" charset="-120"/>
                <a:ea typeface="微軟正黑體" pitchFamily="34" charset="-120"/>
                <a:cs typeface="+mn-cs"/>
              </a:endParaRPr>
            </a:p>
          </p:txBody>
        </p:sp>
      </p:grpSp>
      <p:sp>
        <p:nvSpPr>
          <p:cNvPr id="1026" name="Rectangle 2"/>
          <p:cNvSpPr>
            <a:spLocks noGrp="1" noChangeArrowheads="1"/>
          </p:cNvSpPr>
          <p:nvPr>
            <p:ph type="title"/>
          </p:nvPr>
        </p:nvSpPr>
        <p:spPr bwMode="auto">
          <a:xfrm>
            <a:off x="471223" y="381000"/>
            <a:ext cx="8963554" cy="505227"/>
          </a:xfrm>
          <a:prstGeom prst="rect">
            <a:avLst/>
          </a:prstGeom>
          <a:noFill/>
          <a:ln w="9525" algn="ctr">
            <a:noFill/>
            <a:miter lim="800000"/>
            <a:headEnd/>
            <a:tailEnd/>
          </a:ln>
          <a:effectLst/>
        </p:spPr>
        <p:txBody>
          <a:bodyPr vert="horz" wrap="square" lIns="0" tIns="44439" rIns="0" bIns="44439" numCol="1" anchor="b" anchorCtr="0" compatLnSpc="1">
            <a:prstTxWarp prst="textNoShape">
              <a:avLst/>
            </a:prstTxWarp>
          </a:bodyPr>
          <a:lstStyle/>
          <a:p>
            <a:pPr lvl="0"/>
            <a:r>
              <a:rPr lang="en-US" dirty="0"/>
              <a:t>Slide title</a:t>
            </a:r>
          </a:p>
        </p:txBody>
      </p:sp>
      <p:sp>
        <p:nvSpPr>
          <p:cNvPr id="1034" name="Rectangle 10"/>
          <p:cNvSpPr>
            <a:spLocks noGrp="1" noChangeArrowheads="1"/>
          </p:cNvSpPr>
          <p:nvPr>
            <p:ph type="body" idx="1"/>
          </p:nvPr>
        </p:nvSpPr>
        <p:spPr bwMode="auto">
          <a:xfrm>
            <a:off x="471223" y="1066800"/>
            <a:ext cx="8963554" cy="5056189"/>
          </a:xfrm>
          <a:prstGeom prst="rect">
            <a:avLst/>
          </a:prstGeom>
          <a:noFill/>
          <a:ln w="9525" algn="ctr">
            <a:noFill/>
            <a:miter lim="800000"/>
            <a:headEnd/>
            <a:tailEnd/>
          </a:ln>
          <a:effectLst/>
        </p:spPr>
        <p:txBody>
          <a:bodyPr vert="horz" wrap="square" lIns="0" tIns="0" rIns="0" bIns="0" numCol="1" anchor="t" anchorCtr="0" compatLnSpc="1">
            <a:prstTxWarp prst="textNoShape">
              <a:avLst/>
            </a:prstTxWarp>
          </a:bodyPr>
          <a:lstStyle/>
          <a:p>
            <a:pPr lvl="0"/>
            <a:r>
              <a:rPr lang="en-US" dirty="0"/>
              <a:t>Body text</a:t>
            </a:r>
          </a:p>
          <a:p>
            <a:pPr lvl="1"/>
            <a:r>
              <a:rPr lang="en-US" dirty="0"/>
              <a:t>First level</a:t>
            </a:r>
          </a:p>
          <a:p>
            <a:pPr lvl="2"/>
            <a:r>
              <a:rPr lang="en-US" dirty="0"/>
              <a:t>Second level</a:t>
            </a:r>
          </a:p>
          <a:p>
            <a:pPr lvl="3"/>
            <a:r>
              <a:rPr lang="en-US" dirty="0"/>
              <a:t>Third level</a:t>
            </a:r>
          </a:p>
          <a:p>
            <a:pPr lvl="4"/>
            <a:r>
              <a:rPr lang="en-US" dirty="0"/>
              <a:t>Quotation level</a:t>
            </a:r>
          </a:p>
        </p:txBody>
      </p:sp>
      <p:sp>
        <p:nvSpPr>
          <p:cNvPr id="1036" name="Text Box 12"/>
          <p:cNvSpPr txBox="1">
            <a:spLocks noChangeArrowheads="1"/>
          </p:cNvSpPr>
          <p:nvPr/>
        </p:nvSpPr>
        <p:spPr bwMode="auto">
          <a:xfrm>
            <a:off x="9250760" y="6675438"/>
            <a:ext cx="190896" cy="131762"/>
          </a:xfrm>
          <a:prstGeom prst="rect">
            <a:avLst/>
          </a:prstGeom>
          <a:noFill/>
          <a:ln w="9525" algn="ctr">
            <a:noFill/>
            <a:miter lim="800000"/>
            <a:headEnd/>
            <a:tailEnd/>
          </a:ln>
          <a:effectLst/>
        </p:spPr>
        <p:txBody>
          <a:bodyPr wrap="none" lIns="0" tIns="0" rIns="0" bIns="0"/>
          <a:lstStyle/>
          <a:p>
            <a:pPr algn="r" defTabSz="889000">
              <a:spcBef>
                <a:spcPct val="0"/>
              </a:spcBef>
            </a:pPr>
            <a:fld id="{0AAE6F06-DF1F-4AFE-8A52-B806E3E9D437}" type="slidenum">
              <a:rPr lang="en-US" sz="900" smtClean="0">
                <a:latin typeface="微軟正黑體" pitchFamily="34" charset="-120"/>
                <a:ea typeface="微軟正黑體" pitchFamily="34" charset="-120"/>
              </a:rPr>
              <a:pPr algn="r" defTabSz="889000">
                <a:spcBef>
                  <a:spcPct val="0"/>
                </a:spcBef>
              </a:pPr>
              <a:t>‹#›</a:t>
            </a:fld>
            <a:endParaRPr lang="en-US" sz="900" dirty="0">
              <a:latin typeface="微軟正黑體" pitchFamily="34" charset="-120"/>
              <a:ea typeface="微軟正黑體" pitchFamily="34" charset="-120"/>
            </a:endParaRPr>
          </a:p>
        </p:txBody>
      </p:sp>
      <p:sp>
        <p:nvSpPr>
          <p:cNvPr id="15" name="Rectangle 81"/>
          <p:cNvSpPr>
            <a:spLocks noChangeArrowheads="1"/>
          </p:cNvSpPr>
          <p:nvPr/>
        </p:nvSpPr>
        <p:spPr bwMode="auto">
          <a:xfrm>
            <a:off x="457200" y="6629400"/>
            <a:ext cx="3630613" cy="138499"/>
          </a:xfrm>
          <a:prstGeom prst="rect">
            <a:avLst/>
          </a:prstGeom>
          <a:noFill/>
          <a:ln w="12700">
            <a:noFill/>
            <a:miter lim="800000"/>
            <a:headEnd/>
            <a:tailEnd/>
          </a:ln>
          <a:effectLst/>
        </p:spPr>
        <p:txBody>
          <a:bodyPr lIns="0" tIns="0" rIns="0" bIns="0" anchor="ctr">
            <a:spAutoFit/>
          </a:bodyPr>
          <a:lstStyle/>
          <a:p>
            <a:pPr algn="l" defTabSz="1046163" eaLnBrk="0" hangingPunct="0">
              <a:spcBef>
                <a:spcPct val="50000"/>
              </a:spcBef>
              <a:defRPr/>
            </a:pPr>
            <a:r>
              <a:rPr lang="en-US" altLang="en-GB" sz="900" dirty="0">
                <a:solidFill>
                  <a:srgbClr val="FFFFFF"/>
                </a:solidFill>
                <a:latin typeface="微軟正黑體" pitchFamily="34" charset="-120"/>
                <a:ea typeface="微軟正黑體" pitchFamily="34" charset="-120"/>
                <a:cs typeface="+mn-cs"/>
              </a:rPr>
              <a:t>© CTBC</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4" r:id="rId3"/>
    <p:sldLayoutId id="2147483655" r:id="rId4"/>
  </p:sldLayoutIdLst>
  <p:txStyles>
    <p:titleStyle>
      <a:lvl1pPr algn="l" defTabSz="889000" rtl="0" eaLnBrk="1" fontAlgn="base" hangingPunct="1">
        <a:spcBef>
          <a:spcPct val="0"/>
        </a:spcBef>
        <a:spcAft>
          <a:spcPct val="0"/>
        </a:spcAft>
        <a:defRPr sz="2400" b="1">
          <a:solidFill>
            <a:schemeClr val="tx1"/>
          </a:solidFill>
          <a:latin typeface="微軟正黑體" pitchFamily="34" charset="-120"/>
          <a:ea typeface="微軟正黑體" pitchFamily="34" charset="-120"/>
          <a:cs typeface="+mj-cs"/>
        </a:defRPr>
      </a:lvl1pPr>
      <a:lvl2pPr algn="l" defTabSz="889000" rtl="0" eaLnBrk="1" fontAlgn="base" hangingPunct="1">
        <a:spcBef>
          <a:spcPct val="0"/>
        </a:spcBef>
        <a:spcAft>
          <a:spcPct val="0"/>
        </a:spcAft>
        <a:defRPr sz="2400" b="1">
          <a:solidFill>
            <a:schemeClr val="tx2"/>
          </a:solidFill>
          <a:latin typeface="Trebuchet MS" pitchFamily="34" charset="0"/>
          <a:cs typeface="Arial" charset="0"/>
        </a:defRPr>
      </a:lvl2pPr>
      <a:lvl3pPr algn="l" defTabSz="889000" rtl="0" eaLnBrk="1" fontAlgn="base" hangingPunct="1">
        <a:spcBef>
          <a:spcPct val="0"/>
        </a:spcBef>
        <a:spcAft>
          <a:spcPct val="0"/>
        </a:spcAft>
        <a:defRPr sz="2400" b="1">
          <a:solidFill>
            <a:schemeClr val="tx2"/>
          </a:solidFill>
          <a:latin typeface="Trebuchet MS" pitchFamily="34" charset="0"/>
          <a:cs typeface="Arial" charset="0"/>
        </a:defRPr>
      </a:lvl3pPr>
      <a:lvl4pPr algn="l" defTabSz="889000" rtl="0" eaLnBrk="1" fontAlgn="base" hangingPunct="1">
        <a:spcBef>
          <a:spcPct val="0"/>
        </a:spcBef>
        <a:spcAft>
          <a:spcPct val="0"/>
        </a:spcAft>
        <a:defRPr sz="2400" b="1">
          <a:solidFill>
            <a:schemeClr val="tx2"/>
          </a:solidFill>
          <a:latin typeface="Trebuchet MS" pitchFamily="34" charset="0"/>
          <a:cs typeface="Arial" charset="0"/>
        </a:defRPr>
      </a:lvl4pPr>
      <a:lvl5pPr algn="l" defTabSz="889000" rtl="0" eaLnBrk="1" fontAlgn="base" hangingPunct="1">
        <a:spcBef>
          <a:spcPct val="0"/>
        </a:spcBef>
        <a:spcAft>
          <a:spcPct val="0"/>
        </a:spcAft>
        <a:defRPr sz="2400" b="1">
          <a:solidFill>
            <a:schemeClr val="tx2"/>
          </a:solidFill>
          <a:latin typeface="Trebuchet MS" pitchFamily="34" charset="0"/>
          <a:cs typeface="Arial" charset="0"/>
        </a:defRPr>
      </a:lvl5pPr>
      <a:lvl6pPr marL="457200" algn="l" defTabSz="889000" rtl="0" eaLnBrk="1" fontAlgn="base" hangingPunct="1">
        <a:spcBef>
          <a:spcPct val="0"/>
        </a:spcBef>
        <a:spcAft>
          <a:spcPct val="0"/>
        </a:spcAft>
        <a:defRPr sz="2400" b="1">
          <a:solidFill>
            <a:schemeClr val="tx2"/>
          </a:solidFill>
          <a:latin typeface="Trebuchet MS" pitchFamily="34" charset="0"/>
          <a:cs typeface="Arial" charset="0"/>
        </a:defRPr>
      </a:lvl6pPr>
      <a:lvl7pPr marL="914400" algn="l" defTabSz="889000" rtl="0" eaLnBrk="1" fontAlgn="base" hangingPunct="1">
        <a:spcBef>
          <a:spcPct val="0"/>
        </a:spcBef>
        <a:spcAft>
          <a:spcPct val="0"/>
        </a:spcAft>
        <a:defRPr sz="2400" b="1">
          <a:solidFill>
            <a:schemeClr val="tx2"/>
          </a:solidFill>
          <a:latin typeface="Trebuchet MS" pitchFamily="34" charset="0"/>
          <a:cs typeface="Arial" charset="0"/>
        </a:defRPr>
      </a:lvl7pPr>
      <a:lvl8pPr marL="1371600" algn="l" defTabSz="889000" rtl="0" eaLnBrk="1" fontAlgn="base" hangingPunct="1">
        <a:spcBef>
          <a:spcPct val="0"/>
        </a:spcBef>
        <a:spcAft>
          <a:spcPct val="0"/>
        </a:spcAft>
        <a:defRPr sz="2400" b="1">
          <a:solidFill>
            <a:schemeClr val="tx2"/>
          </a:solidFill>
          <a:latin typeface="Trebuchet MS" pitchFamily="34" charset="0"/>
          <a:cs typeface="Arial" charset="0"/>
        </a:defRPr>
      </a:lvl8pPr>
      <a:lvl9pPr marL="1828800" algn="l" defTabSz="889000" rtl="0" eaLnBrk="1" fontAlgn="base" hangingPunct="1">
        <a:spcBef>
          <a:spcPct val="0"/>
        </a:spcBef>
        <a:spcAft>
          <a:spcPct val="0"/>
        </a:spcAft>
        <a:defRPr sz="2400" b="1">
          <a:solidFill>
            <a:schemeClr val="tx2"/>
          </a:solidFill>
          <a:latin typeface="Trebuchet MS" pitchFamily="34" charset="0"/>
          <a:cs typeface="Arial" charset="0"/>
        </a:defRPr>
      </a:lvl9pPr>
    </p:titleStyle>
    <p:bodyStyle>
      <a:lvl1pPr algn="l" defTabSz="889000" rtl="0" eaLnBrk="1" fontAlgn="base" hangingPunct="1">
        <a:spcBef>
          <a:spcPct val="20000"/>
        </a:spcBef>
        <a:spcAft>
          <a:spcPct val="0"/>
        </a:spcAft>
        <a:buClrTx/>
        <a:defRPr sz="1600" b="1">
          <a:solidFill>
            <a:schemeClr val="tx1"/>
          </a:solidFill>
          <a:latin typeface="微軟正黑體" pitchFamily="34" charset="-120"/>
          <a:ea typeface="微軟正黑體" pitchFamily="34" charset="-120"/>
          <a:cs typeface="+mn-cs"/>
        </a:defRPr>
      </a:lvl1pPr>
      <a:lvl2pPr marL="444500" indent="-222250" algn="l" defTabSz="889000" rtl="0" eaLnBrk="1" fontAlgn="base" hangingPunct="1">
        <a:spcBef>
          <a:spcPct val="20000"/>
        </a:spcBef>
        <a:spcAft>
          <a:spcPct val="0"/>
        </a:spcAft>
        <a:buClrTx/>
        <a:buChar char="•"/>
        <a:defRPr sz="1600">
          <a:solidFill>
            <a:schemeClr val="tx1"/>
          </a:solidFill>
          <a:latin typeface="微軟正黑體" pitchFamily="34" charset="-120"/>
          <a:ea typeface="微軟正黑體" pitchFamily="34" charset="-120"/>
          <a:cs typeface="+mn-cs"/>
        </a:defRPr>
      </a:lvl2pPr>
      <a:lvl3pPr marL="889000" indent="-222250" algn="l" defTabSz="889000" rtl="0" eaLnBrk="1" fontAlgn="base" hangingPunct="1">
        <a:spcBef>
          <a:spcPct val="20000"/>
        </a:spcBef>
        <a:spcAft>
          <a:spcPct val="0"/>
        </a:spcAft>
        <a:buClrTx/>
        <a:buFont typeface="Trebuchet MS" pitchFamily="34" charset="0"/>
        <a:buChar char="–"/>
        <a:defRPr sz="1600">
          <a:solidFill>
            <a:schemeClr val="tx1"/>
          </a:solidFill>
          <a:latin typeface="微軟正黑體" pitchFamily="34" charset="-120"/>
          <a:ea typeface="微軟正黑體" pitchFamily="34" charset="-120"/>
          <a:cs typeface="+mn-cs"/>
        </a:defRPr>
      </a:lvl3pPr>
      <a:lvl4pPr marL="1338263" indent="-227013" algn="l" defTabSz="889000" rtl="0" eaLnBrk="1" fontAlgn="base" hangingPunct="1">
        <a:spcBef>
          <a:spcPct val="20000"/>
        </a:spcBef>
        <a:spcAft>
          <a:spcPct val="0"/>
        </a:spcAft>
        <a:buClrTx/>
        <a:buFont typeface="Trebuchet MS" pitchFamily="34" charset="0"/>
        <a:buChar char="–"/>
        <a:defRPr sz="1600">
          <a:solidFill>
            <a:schemeClr val="tx1"/>
          </a:solidFill>
          <a:latin typeface="微軟正黑體" pitchFamily="34" charset="-120"/>
          <a:ea typeface="微軟正黑體" pitchFamily="34" charset="-120"/>
          <a:cs typeface="+mn-cs"/>
        </a:defRPr>
      </a:lvl4pPr>
      <a:lvl5pPr marL="1998663" indent="-220663" algn="l" defTabSz="889000" rtl="0" eaLnBrk="1" fontAlgn="base" hangingPunct="1">
        <a:spcBef>
          <a:spcPct val="20000"/>
        </a:spcBef>
        <a:spcAft>
          <a:spcPct val="0"/>
        </a:spcAft>
        <a:buClrTx/>
        <a:buFont typeface="Trebuchet MS" pitchFamily="34" charset="0"/>
        <a:buChar char="–"/>
        <a:defRPr sz="1600">
          <a:solidFill>
            <a:schemeClr val="tx1"/>
          </a:solidFill>
          <a:latin typeface="微軟正黑體" pitchFamily="34" charset="-120"/>
          <a:ea typeface="微軟正黑體" pitchFamily="34" charset="-120"/>
          <a:cs typeface="+mn-cs"/>
        </a:defRPr>
      </a:lvl5pPr>
      <a:lvl6pPr marL="2455863" indent="-220663" algn="l" defTabSz="889000" rtl="0" eaLnBrk="1" fontAlgn="base" hangingPunct="1">
        <a:spcBef>
          <a:spcPct val="20000"/>
        </a:spcBef>
        <a:spcAft>
          <a:spcPct val="0"/>
        </a:spcAft>
        <a:buClr>
          <a:schemeClr val="tx2"/>
        </a:buClr>
        <a:buFont typeface="Trebuchet MS" pitchFamily="34" charset="0"/>
        <a:buChar char="–"/>
        <a:defRPr sz="1600">
          <a:solidFill>
            <a:schemeClr val="tx1"/>
          </a:solidFill>
          <a:latin typeface="+mn-lt"/>
          <a:cs typeface="+mn-cs"/>
        </a:defRPr>
      </a:lvl6pPr>
      <a:lvl7pPr marL="2913063" indent="-220663" algn="l" defTabSz="889000" rtl="0" eaLnBrk="1" fontAlgn="base" hangingPunct="1">
        <a:spcBef>
          <a:spcPct val="20000"/>
        </a:spcBef>
        <a:spcAft>
          <a:spcPct val="0"/>
        </a:spcAft>
        <a:buClr>
          <a:schemeClr val="tx2"/>
        </a:buClr>
        <a:buFont typeface="Trebuchet MS" pitchFamily="34" charset="0"/>
        <a:buChar char="–"/>
        <a:defRPr sz="1600">
          <a:solidFill>
            <a:schemeClr val="tx1"/>
          </a:solidFill>
          <a:latin typeface="+mn-lt"/>
          <a:cs typeface="+mn-cs"/>
        </a:defRPr>
      </a:lvl7pPr>
      <a:lvl8pPr marL="3370263" indent="-220663" algn="l" defTabSz="889000" rtl="0" eaLnBrk="1" fontAlgn="base" hangingPunct="1">
        <a:spcBef>
          <a:spcPct val="20000"/>
        </a:spcBef>
        <a:spcAft>
          <a:spcPct val="0"/>
        </a:spcAft>
        <a:buClr>
          <a:schemeClr val="tx2"/>
        </a:buClr>
        <a:buFont typeface="Trebuchet MS" pitchFamily="34" charset="0"/>
        <a:buChar char="–"/>
        <a:defRPr sz="1600">
          <a:solidFill>
            <a:schemeClr val="tx1"/>
          </a:solidFill>
          <a:latin typeface="+mn-lt"/>
          <a:cs typeface="+mn-cs"/>
        </a:defRPr>
      </a:lvl8pPr>
      <a:lvl9pPr marL="3827463" indent="-220663" algn="l" defTabSz="889000" rtl="0" eaLnBrk="1" fontAlgn="base" hangingPunct="1">
        <a:spcBef>
          <a:spcPct val="20000"/>
        </a:spcBef>
        <a:spcAft>
          <a:spcPct val="0"/>
        </a:spcAft>
        <a:buClr>
          <a:schemeClr val="tx2"/>
        </a:buClr>
        <a:buFont typeface="Trebuchet MS" pitchFamily="34" charset="0"/>
        <a:buChar char="–"/>
        <a:defRPr sz="16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5.xml"/><Relationship Id="rId1" Type="http://schemas.openxmlformats.org/officeDocument/2006/relationships/tags" Target="../tags/tag4.xml"/><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11.png"/><Relationship Id="rId7"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Layout" Target="../slideLayouts/slideLayout4.xml"/><Relationship Id="rId6" Type="http://schemas.openxmlformats.org/officeDocument/2006/relationships/hyperlink" Target="https://www.trov.com/protect" TargetMode="External"/><Relationship Id="rId5" Type="http://schemas.openxmlformats.org/officeDocument/2006/relationships/image" Target="../media/image13.png"/><Relationship Id="rId4" Type="http://schemas.openxmlformats.org/officeDocument/2006/relationships/image" Target="../media/image12.tiff"/></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hyperlink" Target="https://www.youtube.com/watch?v=OlHhvY3WjiA" TargetMode="External"/><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www.trustnodes.com/2018/06/18/axa-launches-ethereum-smart-contract-insurance-product-flight-delays" TargetMode="Externa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image" Target="../media/image17.tiff"/><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tiff"/><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22.png"/><Relationship Id="rId5" Type="http://schemas.openxmlformats.org/officeDocument/2006/relationships/image" Target="../media/image21.tiff"/><Relationship Id="rId4" Type="http://schemas.openxmlformats.org/officeDocument/2006/relationships/image" Target="../media/image20.tiff"/></Relationships>
</file>

<file path=ppt/slides/_rels/slide18.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image" Target="../media/image24.tiff"/><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hyperlink" Target="https://www.youtube.com/watch?v=U-fq3vOonnw" TargetMode="External"/><Relationship Id="rId1" Type="http://schemas.openxmlformats.org/officeDocument/2006/relationships/slideLayout" Target="../slideLayouts/slideLayout4.xml"/><Relationship Id="rId4" Type="http://schemas.openxmlformats.org/officeDocument/2006/relationships/hyperlink" Target="https://zhuanlan.zhihu.com/p/27813717" TargetMode="External"/></Relationships>
</file>

<file path=ppt/slides/_rels/slide2.xml.rels><?xml version="1.0" encoding="UTF-8" standalone="yes"?>
<Relationships xmlns="http://schemas.openxmlformats.org/package/2006/relationships"><Relationship Id="rId8" Type="http://schemas.openxmlformats.org/officeDocument/2006/relationships/tags" Target="../tags/tag12.xml"/><Relationship Id="rId13" Type="http://schemas.openxmlformats.org/officeDocument/2006/relationships/tags" Target="../tags/tag17.xml"/><Relationship Id="rId18" Type="http://schemas.openxmlformats.org/officeDocument/2006/relationships/oleObject" Target="../embeddings/oleObject3.bin"/><Relationship Id="rId3" Type="http://schemas.openxmlformats.org/officeDocument/2006/relationships/tags" Target="../tags/tag7.xml"/><Relationship Id="rId7" Type="http://schemas.openxmlformats.org/officeDocument/2006/relationships/tags" Target="../tags/tag11.xml"/><Relationship Id="rId12" Type="http://schemas.openxmlformats.org/officeDocument/2006/relationships/tags" Target="../tags/tag16.xml"/><Relationship Id="rId17" Type="http://schemas.openxmlformats.org/officeDocument/2006/relationships/notesSlide" Target="../notesSlides/notesSlide2.xml"/><Relationship Id="rId2" Type="http://schemas.openxmlformats.org/officeDocument/2006/relationships/tags" Target="../tags/tag6.xml"/><Relationship Id="rId16"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tags" Target="../tags/tag10.xml"/><Relationship Id="rId11" Type="http://schemas.openxmlformats.org/officeDocument/2006/relationships/tags" Target="../tags/tag15.xml"/><Relationship Id="rId5" Type="http://schemas.openxmlformats.org/officeDocument/2006/relationships/tags" Target="../tags/tag9.xml"/><Relationship Id="rId15" Type="http://schemas.openxmlformats.org/officeDocument/2006/relationships/tags" Target="../tags/tag19.xml"/><Relationship Id="rId10" Type="http://schemas.openxmlformats.org/officeDocument/2006/relationships/tags" Target="../tags/tag14.xml"/><Relationship Id="rId19" Type="http://schemas.openxmlformats.org/officeDocument/2006/relationships/image" Target="../media/image1.emf"/><Relationship Id="rId4" Type="http://schemas.openxmlformats.org/officeDocument/2006/relationships/tags" Target="../tags/tag8.xml"/><Relationship Id="rId9" Type="http://schemas.openxmlformats.org/officeDocument/2006/relationships/tags" Target="../tags/tag13.xml"/><Relationship Id="rId14" Type="http://schemas.openxmlformats.org/officeDocument/2006/relationships/tags" Target="../tags/tag18.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tiff"/><Relationship Id="rId1" Type="http://schemas.openxmlformats.org/officeDocument/2006/relationships/slideLayout" Target="../slideLayouts/slideLayout4.xml"/><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41.png"/><Relationship Id="rId3" Type="http://schemas.openxmlformats.org/officeDocument/2006/relationships/image" Target="../media/image31.png"/><Relationship Id="rId7" Type="http://schemas.openxmlformats.org/officeDocument/2006/relationships/image" Target="../media/image35.png"/><Relationship Id="rId12" Type="http://schemas.openxmlformats.org/officeDocument/2006/relationships/image" Target="../media/image40.tiff"/><Relationship Id="rId2" Type="http://schemas.openxmlformats.org/officeDocument/2006/relationships/image" Target="../media/image30.png"/><Relationship Id="rId16" Type="http://schemas.openxmlformats.org/officeDocument/2006/relationships/image" Target="../media/image44.svg"/><Relationship Id="rId1" Type="http://schemas.openxmlformats.org/officeDocument/2006/relationships/slideLayout" Target="../slideLayouts/slideLayout4.xml"/><Relationship Id="rId6" Type="http://schemas.openxmlformats.org/officeDocument/2006/relationships/image" Target="../media/image34.png"/><Relationship Id="rId11" Type="http://schemas.openxmlformats.org/officeDocument/2006/relationships/image" Target="../media/image39.png"/><Relationship Id="rId5" Type="http://schemas.openxmlformats.org/officeDocument/2006/relationships/image" Target="../media/image33.png"/><Relationship Id="rId15" Type="http://schemas.openxmlformats.org/officeDocument/2006/relationships/image" Target="../media/image43.png"/><Relationship Id="rId10" Type="http://schemas.openxmlformats.org/officeDocument/2006/relationships/image" Target="../media/image38.tiff"/><Relationship Id="rId4" Type="http://schemas.openxmlformats.org/officeDocument/2006/relationships/image" Target="../media/image32.png"/><Relationship Id="rId9" Type="http://schemas.openxmlformats.org/officeDocument/2006/relationships/image" Target="../media/image37.png"/><Relationship Id="rId14" Type="http://schemas.openxmlformats.org/officeDocument/2006/relationships/image" Target="../media/image42.sv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hyperlink" Target="https://kknews.cc/tech/5o8krak.html" TargetMode="Externa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8" Type="http://schemas.openxmlformats.org/officeDocument/2006/relationships/image" Target="../media/image50.png"/><Relationship Id="rId13" Type="http://schemas.openxmlformats.org/officeDocument/2006/relationships/image" Target="../media/image55.tiff"/><Relationship Id="rId18" Type="http://schemas.microsoft.com/office/2007/relationships/hdphoto" Target="../media/hdphoto3.wdp"/><Relationship Id="rId3" Type="http://schemas.openxmlformats.org/officeDocument/2006/relationships/image" Target="../media/image47.png"/><Relationship Id="rId21" Type="http://schemas.microsoft.com/office/2007/relationships/hdphoto" Target="../media/hdphoto4.wdp"/><Relationship Id="rId7" Type="http://schemas.openxmlformats.org/officeDocument/2006/relationships/image" Target="../media/image49.png"/><Relationship Id="rId12" Type="http://schemas.openxmlformats.org/officeDocument/2006/relationships/image" Target="../media/image54.tiff"/><Relationship Id="rId17" Type="http://schemas.openxmlformats.org/officeDocument/2006/relationships/image" Target="../media/image59.svg"/><Relationship Id="rId2" Type="http://schemas.openxmlformats.org/officeDocument/2006/relationships/image" Target="../media/image46.png"/><Relationship Id="rId16" Type="http://schemas.openxmlformats.org/officeDocument/2006/relationships/image" Target="../media/image58.png"/><Relationship Id="rId20" Type="http://schemas.openxmlformats.org/officeDocument/2006/relationships/image" Target="../media/image61.png"/><Relationship Id="rId1" Type="http://schemas.openxmlformats.org/officeDocument/2006/relationships/slideLayout" Target="../slideLayouts/slideLayout4.xml"/><Relationship Id="rId6" Type="http://schemas.microsoft.com/office/2007/relationships/hdphoto" Target="../media/hdphoto2.wdp"/><Relationship Id="rId11" Type="http://schemas.openxmlformats.org/officeDocument/2006/relationships/image" Target="../media/image53.svg"/><Relationship Id="rId24" Type="http://schemas.openxmlformats.org/officeDocument/2006/relationships/image" Target="../media/image64.tiff"/><Relationship Id="rId5" Type="http://schemas.openxmlformats.org/officeDocument/2006/relationships/image" Target="../media/image48.png"/><Relationship Id="rId15" Type="http://schemas.openxmlformats.org/officeDocument/2006/relationships/image" Target="../media/image57.svg"/><Relationship Id="rId23" Type="http://schemas.openxmlformats.org/officeDocument/2006/relationships/image" Target="../media/image63.tiff"/><Relationship Id="rId10" Type="http://schemas.openxmlformats.org/officeDocument/2006/relationships/image" Target="../media/image52.png"/><Relationship Id="rId19" Type="http://schemas.openxmlformats.org/officeDocument/2006/relationships/image" Target="../media/image60.tiff"/><Relationship Id="rId4" Type="http://schemas.microsoft.com/office/2007/relationships/hdphoto" Target="../media/hdphoto1.wdp"/><Relationship Id="rId9" Type="http://schemas.openxmlformats.org/officeDocument/2006/relationships/image" Target="../media/image51.png"/><Relationship Id="rId14" Type="http://schemas.openxmlformats.org/officeDocument/2006/relationships/image" Target="../media/image56.png"/><Relationship Id="rId22" Type="http://schemas.openxmlformats.org/officeDocument/2006/relationships/image" Target="../media/image62.png"/></Relationships>
</file>

<file path=ppt/slides/_rels/slide3.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tags" Target="../tags/tag21.xml"/><Relationship Id="rId7" Type="http://schemas.openxmlformats.org/officeDocument/2006/relationships/oleObject" Target="../embeddings/oleObject4.bin"/><Relationship Id="rId2" Type="http://schemas.openxmlformats.org/officeDocument/2006/relationships/tags" Target="../tags/tag20.xml"/><Relationship Id="rId1" Type="http://schemas.openxmlformats.org/officeDocument/2006/relationships/vmlDrawing" Target="../drawings/vmlDrawing4.vml"/><Relationship Id="rId6" Type="http://schemas.openxmlformats.org/officeDocument/2006/relationships/slideLayout" Target="../slideLayouts/slideLayout3.xml"/><Relationship Id="rId5" Type="http://schemas.openxmlformats.org/officeDocument/2006/relationships/tags" Target="../tags/tag23.xml"/><Relationship Id="rId4" Type="http://schemas.openxmlformats.org/officeDocument/2006/relationships/tags" Target="../tags/tag2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7" Type="http://schemas.openxmlformats.org/officeDocument/2006/relationships/image" Target="../media/image8.svg"/><Relationship Id="rId2" Type="http://schemas.openxmlformats.org/officeDocument/2006/relationships/image" Target="../media/image4.png"/><Relationship Id="rId1" Type="http://schemas.openxmlformats.org/officeDocument/2006/relationships/slideLayout" Target="../slideLayouts/slideLayout4.xml"/><Relationship Id="rId6" Type="http://schemas.openxmlformats.org/officeDocument/2006/relationships/image" Target="../media/image7.png"/><Relationship Id="rId5" Type="http://schemas.openxmlformats.org/officeDocument/2006/relationships/hyperlink" Target="https://www.youtube.com/watch?v=4ofLQ0Pciuo" TargetMode="External"/><Relationship Id="rId4" Type="http://schemas.openxmlformats.org/officeDocument/2006/relationships/image" Target="../media/image6.tiff"/></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564" name="Rectangle 12"/>
          <p:cNvSpPr>
            <a:spLocks noChangeArrowheads="1"/>
          </p:cNvSpPr>
          <p:nvPr>
            <p:custDataLst>
              <p:tags r:id="rId1"/>
            </p:custDataLst>
          </p:nvPr>
        </p:nvSpPr>
        <p:spPr bwMode="auto">
          <a:xfrm>
            <a:off x="624285" y="1371600"/>
            <a:ext cx="8356877" cy="1966913"/>
          </a:xfrm>
          <a:prstGeom prst="rect">
            <a:avLst/>
          </a:prstGeom>
          <a:noFill/>
          <a:ln w="12700" algn="ctr">
            <a:noFill/>
            <a:miter lim="800000"/>
            <a:headEnd/>
            <a:tailEnd/>
          </a:ln>
          <a:effectLst/>
        </p:spPr>
        <p:txBody>
          <a:bodyPr lIns="88891" tIns="44445" rIns="88891" bIns="44445" anchor="ctr"/>
          <a:lstStyle/>
          <a:p>
            <a:pPr algn="r" defTabSz="889000">
              <a:spcBef>
                <a:spcPct val="0"/>
              </a:spcBef>
            </a:pPr>
            <a:r>
              <a:rPr lang="en-US" sz="2800" b="1" dirty="0">
                <a:solidFill>
                  <a:schemeClr val="bg1"/>
                </a:solidFill>
              </a:rPr>
              <a:t>Title in Title Case </a:t>
            </a:r>
            <a:br>
              <a:rPr lang="en-US" sz="2800" b="1" dirty="0">
                <a:solidFill>
                  <a:schemeClr val="bg1"/>
                </a:solidFill>
              </a:rPr>
            </a:br>
            <a:r>
              <a:rPr lang="en-US" sz="2800" b="1" dirty="0">
                <a:solidFill>
                  <a:schemeClr val="bg1"/>
                </a:solidFill>
              </a:rPr>
              <a:t>(Arial Bold 30pt, Dark Gray)</a:t>
            </a:r>
          </a:p>
          <a:p>
            <a:pPr algn="r" defTabSz="889000">
              <a:spcBef>
                <a:spcPct val="0"/>
              </a:spcBef>
            </a:pPr>
            <a:r>
              <a:rPr lang="en-US" sz="2600" dirty="0">
                <a:solidFill>
                  <a:schemeClr val="bg1"/>
                </a:solidFill>
              </a:rPr>
              <a:t>Sub-Title in Title Case</a:t>
            </a:r>
            <a:br>
              <a:rPr lang="en-US" sz="2600" dirty="0">
                <a:solidFill>
                  <a:schemeClr val="bg1"/>
                </a:solidFill>
              </a:rPr>
            </a:br>
            <a:r>
              <a:rPr lang="en-US" sz="2600" dirty="0">
                <a:solidFill>
                  <a:schemeClr val="bg1"/>
                </a:solidFill>
              </a:rPr>
              <a:t>(Arial 28pt, Dark Gray)</a:t>
            </a:r>
          </a:p>
        </p:txBody>
      </p:sp>
      <p:sp>
        <p:nvSpPr>
          <p:cNvPr id="23565" name="Rectangle 13"/>
          <p:cNvSpPr>
            <a:spLocks noChangeArrowheads="1"/>
          </p:cNvSpPr>
          <p:nvPr>
            <p:custDataLst>
              <p:tags r:id="rId2"/>
            </p:custDataLst>
          </p:nvPr>
        </p:nvSpPr>
        <p:spPr bwMode="auto">
          <a:xfrm>
            <a:off x="624285" y="4725987"/>
            <a:ext cx="8356877" cy="379413"/>
          </a:xfrm>
          <a:prstGeom prst="rect">
            <a:avLst/>
          </a:prstGeom>
          <a:noFill/>
          <a:ln w="12700" algn="ctr">
            <a:noFill/>
            <a:miter lim="800000"/>
            <a:headEnd/>
            <a:tailEnd/>
          </a:ln>
          <a:effectLst/>
        </p:spPr>
        <p:txBody>
          <a:bodyPr lIns="88891" tIns="44445" rIns="88891" bIns="44445" anchor="b"/>
          <a:lstStyle/>
          <a:p>
            <a:pPr algn="r" defTabSz="889000">
              <a:spcBef>
                <a:spcPct val="0"/>
              </a:spcBef>
            </a:pPr>
            <a:r>
              <a:rPr lang="en-US" sz="2000">
                <a:solidFill>
                  <a:schemeClr val="bg1"/>
                </a:solidFill>
              </a:rPr>
              <a:t>Date (Arial 20pt, dark gray)</a:t>
            </a:r>
            <a:endParaRPr lang="en-US" sz="2000" dirty="0">
              <a:solidFill>
                <a:schemeClr val="bg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2" name="Picture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583819" y="244982"/>
            <a:ext cx="1295400" cy="600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矩形 3"/>
          <p:cNvSpPr/>
          <p:nvPr/>
        </p:nvSpPr>
        <p:spPr>
          <a:xfrm>
            <a:off x="2239819" y="1138746"/>
            <a:ext cx="6792734" cy="523220"/>
          </a:xfrm>
          <a:prstGeom prst="rect">
            <a:avLst/>
          </a:prstGeom>
          <a:ln>
            <a:noFill/>
          </a:ln>
        </p:spPr>
        <p:style>
          <a:lnRef idx="2">
            <a:schemeClr val="accent1"/>
          </a:lnRef>
          <a:fillRef idx="1">
            <a:schemeClr val="lt1"/>
          </a:fillRef>
          <a:effectRef idx="0">
            <a:schemeClr val="accent1"/>
          </a:effectRef>
          <a:fontRef idx="minor">
            <a:schemeClr val="dk1"/>
          </a:fontRef>
        </p:style>
        <p:txBody>
          <a:bodyPr wrap="square">
            <a:spAutoFit/>
          </a:bodyPr>
          <a:lstStyle/>
          <a:p>
            <a:pPr algn="l"/>
            <a:r>
              <a:rPr lang="zh-TW" altLang="en-US" dirty="0">
                <a:latin typeface="微軟正黑體" panose="020B0604030504040204" pitchFamily="34" charset="-120"/>
                <a:ea typeface="微軟正黑體" panose="020B0604030504040204" pitchFamily="34" charset="-120"/>
              </a:rPr>
              <a:t>大部分的保險公司無法針對單一特別商品進行投保，而且大部分的保險會有每年的基本費用，讓年輕人難以從保險公司獲得良好的體驗</a:t>
            </a:r>
            <a:endParaRPr lang="en-US" altLang="zh-TW" dirty="0">
              <a:latin typeface="微軟正黑體" panose="020B0604030504040204" pitchFamily="34" charset="-120"/>
              <a:ea typeface="微軟正黑體" panose="020B0604030504040204" pitchFamily="34" charset="-120"/>
            </a:endParaRPr>
          </a:p>
        </p:txBody>
      </p:sp>
      <p:sp>
        <p:nvSpPr>
          <p:cNvPr id="5" name="文字方塊 4"/>
          <p:cNvSpPr txBox="1"/>
          <p:nvPr/>
        </p:nvSpPr>
        <p:spPr>
          <a:xfrm>
            <a:off x="1691283" y="340010"/>
            <a:ext cx="7628412" cy="400110"/>
          </a:xfrm>
          <a:prstGeom prst="rect">
            <a:avLst/>
          </a:prstGeom>
          <a:noFill/>
        </p:spPr>
        <p:txBody>
          <a:bodyPr wrap="square" rtlCol="0">
            <a:spAutoFit/>
          </a:bodyPr>
          <a:lstStyle/>
          <a:p>
            <a:r>
              <a:rPr lang="zh-TW" altLang="en-US" sz="2000" b="1" dirty="0">
                <a:latin typeface="微軟正黑體" panose="020B0604030504040204" pitchFamily="34" charset="-120"/>
                <a:ea typeface="微軟正黑體" panose="020B0604030504040204" pitchFamily="34" charset="-120"/>
              </a:rPr>
              <a:t>按需保險平台 </a:t>
            </a:r>
            <a:r>
              <a:rPr lang="en-US" altLang="zh-TW" sz="2000" b="1" dirty="0">
                <a:latin typeface="微軟正黑體" panose="020B0604030504040204" pitchFamily="34" charset="-120"/>
                <a:ea typeface="微軟正黑體" panose="020B0604030504040204" pitchFamily="34" charset="-120"/>
              </a:rPr>
              <a:t>On-demand insurance for the things you love</a:t>
            </a:r>
            <a:endParaRPr lang="zh-TW" altLang="en-US" sz="2000" b="1" dirty="0">
              <a:latin typeface="微軟正黑體" panose="020B0604030504040204" pitchFamily="34" charset="-120"/>
              <a:ea typeface="微軟正黑體" panose="020B0604030504040204" pitchFamily="34" charset="-120"/>
            </a:endParaRPr>
          </a:p>
        </p:txBody>
      </p:sp>
      <p:pic>
        <p:nvPicPr>
          <p:cNvPr id="46083" name="Picture 3"/>
          <p:cNvPicPr>
            <a:picLocks noChangeAspect="1" noChangeArrowheads="1"/>
          </p:cNvPicPr>
          <p:nvPr/>
        </p:nvPicPr>
        <p:blipFill rotWithShape="1">
          <a:blip r:embed="rId3">
            <a:extLst>
              <a:ext uri="{28A0092B-C50C-407E-A947-70E740481C1C}">
                <a14:useLocalDpi xmlns:a14="http://schemas.microsoft.com/office/drawing/2010/main"/>
              </a:ext>
            </a:extLst>
          </a:blip>
          <a:srcRect l="33562"/>
          <a:stretch/>
        </p:blipFill>
        <p:spPr bwMode="auto">
          <a:xfrm>
            <a:off x="187454" y="2840298"/>
            <a:ext cx="4259233" cy="343612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矩形 9"/>
          <p:cNvSpPr/>
          <p:nvPr/>
        </p:nvSpPr>
        <p:spPr>
          <a:xfrm>
            <a:off x="10034054" y="4665798"/>
            <a:ext cx="2008705" cy="738664"/>
          </a:xfrm>
          <a:prstGeom prst="rect">
            <a:avLst/>
          </a:prstGeom>
          <a:solidFill>
            <a:schemeClr val="bg1"/>
          </a:solidFill>
        </p:spPr>
        <p:txBody>
          <a:bodyPr wrap="square">
            <a:spAutoFit/>
          </a:bodyPr>
          <a:lstStyle/>
          <a:p>
            <a:pPr marL="285750" indent="-285750" algn="l">
              <a:buFont typeface="Arial" panose="020B0604020202020204" pitchFamily="34" charset="0"/>
              <a:buChar char="•"/>
            </a:pPr>
            <a:r>
              <a:rPr lang="zh-TW" altLang="en-US" dirty="0"/>
              <a:t>在搜索頁中搜索</a:t>
            </a:r>
          </a:p>
          <a:p>
            <a:pPr marL="285750" indent="-285750" algn="l">
              <a:buFont typeface="Arial" panose="020B0604020202020204" pitchFamily="34" charset="0"/>
              <a:buChar char="•"/>
            </a:pPr>
            <a:r>
              <a:rPr lang="zh-TW" altLang="en-US" dirty="0"/>
              <a:t>使用相機拍攝物品</a:t>
            </a:r>
            <a:endParaRPr lang="en-US" altLang="zh-TW" dirty="0"/>
          </a:p>
          <a:p>
            <a:pPr marL="285750" indent="-285750" algn="l">
              <a:buFont typeface="Arial" panose="020B0604020202020204" pitchFamily="34" charset="0"/>
              <a:buChar char="•"/>
            </a:pPr>
            <a:r>
              <a:rPr lang="zh-TW" altLang="en-US" dirty="0"/>
              <a:t>拍攝或掃描收據</a:t>
            </a:r>
          </a:p>
        </p:txBody>
      </p:sp>
      <p:sp>
        <p:nvSpPr>
          <p:cNvPr id="11" name="矩形 10"/>
          <p:cNvSpPr/>
          <p:nvPr/>
        </p:nvSpPr>
        <p:spPr>
          <a:xfrm>
            <a:off x="183202" y="1941254"/>
            <a:ext cx="4284000" cy="360000"/>
          </a:xfrm>
          <a:prstGeom prst="rect">
            <a:avLst/>
          </a:prstGeom>
          <a:solidFill>
            <a:srgbClr val="345782"/>
          </a:solidFill>
          <a:ln>
            <a:noFill/>
          </a:ln>
        </p:spPr>
        <p:style>
          <a:lnRef idx="2">
            <a:schemeClr val="accent2">
              <a:shade val="50000"/>
            </a:schemeClr>
          </a:lnRef>
          <a:fillRef idx="1">
            <a:schemeClr val="accent2"/>
          </a:fillRef>
          <a:effectRef idx="0">
            <a:schemeClr val="accent2"/>
          </a:effectRef>
          <a:fontRef idx="minor">
            <a:schemeClr val="lt1"/>
          </a:fontRef>
        </p:style>
        <p:txBody>
          <a:bodyPr wrap="none">
            <a:spAutoFit/>
          </a:bodyPr>
          <a:lstStyle/>
          <a:p>
            <a:r>
              <a:rPr lang="zh-TW" altLang="en-US" b="1" dirty="0"/>
              <a:t>「隨時、隨地」替隨身物品投保的服務</a:t>
            </a:r>
          </a:p>
        </p:txBody>
      </p:sp>
      <p:sp>
        <p:nvSpPr>
          <p:cNvPr id="12" name="矩形 11"/>
          <p:cNvSpPr/>
          <p:nvPr/>
        </p:nvSpPr>
        <p:spPr>
          <a:xfrm>
            <a:off x="7796697" y="2358615"/>
            <a:ext cx="1791801" cy="738664"/>
          </a:xfrm>
          <a:prstGeom prst="rect">
            <a:avLst/>
          </a:prstGeom>
        </p:spPr>
        <p:txBody>
          <a:bodyPr wrap="square">
            <a:spAutoFit/>
          </a:bodyPr>
          <a:lstStyle/>
          <a:p>
            <a:pPr algn="l"/>
            <a:r>
              <a:rPr lang="zh-TW" altLang="en-US" dirty="0"/>
              <a:t>在</a:t>
            </a:r>
            <a:r>
              <a:rPr lang="en-US" altLang="zh-TW" dirty="0"/>
              <a:t>App</a:t>
            </a:r>
            <a:r>
              <a:rPr lang="zh-TW" altLang="en-US" dirty="0"/>
              <a:t>上與”聊天機器人”申請，就能迅速獲得賠款。</a:t>
            </a:r>
          </a:p>
        </p:txBody>
      </p:sp>
      <p:sp>
        <p:nvSpPr>
          <p:cNvPr id="13" name="文字方塊 12">
            <a:extLst>
              <a:ext uri="{FF2B5EF4-FFF2-40B4-BE49-F238E27FC236}">
                <a16:creationId xmlns:a16="http://schemas.microsoft.com/office/drawing/2014/main" id="{41D3842E-CE4B-F744-A970-DFDBB9732798}"/>
              </a:ext>
            </a:extLst>
          </p:cNvPr>
          <p:cNvSpPr txBox="1"/>
          <p:nvPr/>
        </p:nvSpPr>
        <p:spPr>
          <a:xfrm>
            <a:off x="583819" y="1173299"/>
            <a:ext cx="1656000" cy="369332"/>
          </a:xfrm>
          <a:prstGeom prst="rect">
            <a:avLst/>
          </a:prstGeom>
          <a:solidFill>
            <a:srgbClr val="C10307"/>
          </a:solidFill>
        </p:spPr>
        <p:txBody>
          <a:bodyPr wrap="square" rtlCol="0" anchor="ctr">
            <a:spAutoFit/>
          </a:bodyPr>
          <a:lstStyle/>
          <a:p>
            <a:r>
              <a:rPr kumimoji="1" lang="en-US" altLang="zh-TW" sz="18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Pain Point</a:t>
            </a:r>
            <a:endParaRPr kumimoji="1" lang="zh-TW" altLang="en-US" sz="1800"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mn-lt"/>
            </a:endParaRPr>
          </a:p>
        </p:txBody>
      </p:sp>
      <p:sp>
        <p:nvSpPr>
          <p:cNvPr id="2" name="矩形 1">
            <a:extLst>
              <a:ext uri="{FF2B5EF4-FFF2-40B4-BE49-F238E27FC236}">
                <a16:creationId xmlns:a16="http://schemas.microsoft.com/office/drawing/2014/main" id="{9D70AADD-92AF-A44C-9C36-C3BBACAE9839}"/>
              </a:ext>
            </a:extLst>
          </p:cNvPr>
          <p:cNvSpPr/>
          <p:nvPr/>
        </p:nvSpPr>
        <p:spPr>
          <a:xfrm>
            <a:off x="10034054" y="2095144"/>
            <a:ext cx="3087154" cy="2246769"/>
          </a:xfrm>
          <a:prstGeom prst="rect">
            <a:avLst/>
          </a:prstGeom>
        </p:spPr>
        <p:txBody>
          <a:bodyPr wrap="square">
            <a:spAutoFit/>
          </a:bodyPr>
          <a:lstStyle/>
          <a:p>
            <a:pPr algn="l"/>
            <a:r>
              <a:rPr lang="zh-TW" altLang="en-US" b="1" dirty="0">
                <a:solidFill>
                  <a:srgbClr val="4A4A4A"/>
                </a:solidFill>
                <a:latin typeface="Helvetica Neue" panose="02000503000000020004" pitchFamily="2" charset="0"/>
              </a:rPr>
              <a:t>工作原理：實時結算、自動理賠</a:t>
            </a:r>
            <a:endParaRPr lang="zh-TW" altLang="en-US" dirty="0">
              <a:solidFill>
                <a:srgbClr val="4A4A4A"/>
              </a:solidFill>
              <a:latin typeface="Helvetica Neue" panose="02000503000000020004" pitchFamily="2" charset="0"/>
            </a:endParaRPr>
          </a:p>
          <a:p>
            <a:pPr algn="l"/>
            <a:r>
              <a:rPr lang="en" altLang="zh-TW" dirty="0" err="1">
                <a:solidFill>
                  <a:srgbClr val="4A4A4A"/>
                </a:solidFill>
                <a:latin typeface="Helvetica Neue" panose="02000503000000020004" pitchFamily="2" charset="0"/>
              </a:rPr>
              <a:t>Trov</a:t>
            </a:r>
            <a:r>
              <a:rPr lang="zh-TW" altLang="en-US" dirty="0">
                <a:solidFill>
                  <a:srgbClr val="4A4A4A"/>
                </a:solidFill>
                <a:latin typeface="Helvetica Neue" panose="02000503000000020004" pitchFamily="2" charset="0"/>
              </a:rPr>
              <a:t>的關鍵在於它是二合一的數據收集</a:t>
            </a:r>
            <a:r>
              <a:rPr lang="en" altLang="zh-TW" dirty="0">
                <a:solidFill>
                  <a:srgbClr val="4A4A4A"/>
                </a:solidFill>
                <a:latin typeface="Helvetica Neue" panose="02000503000000020004" pitchFamily="2" charset="0"/>
              </a:rPr>
              <a:t>APP</a:t>
            </a:r>
            <a:r>
              <a:rPr lang="zh-TW" altLang="en-US" dirty="0">
                <a:solidFill>
                  <a:srgbClr val="4A4A4A"/>
                </a:solidFill>
                <a:latin typeface="Helvetica Neue" panose="02000503000000020004" pitchFamily="2" charset="0"/>
              </a:rPr>
              <a:t>和數字保險平台。從後者來講，</a:t>
            </a:r>
            <a:r>
              <a:rPr lang="en" altLang="zh-TW" dirty="0" err="1">
                <a:solidFill>
                  <a:srgbClr val="4A4A4A"/>
                </a:solidFill>
                <a:latin typeface="Helvetica Neue" panose="02000503000000020004" pitchFamily="2" charset="0"/>
              </a:rPr>
              <a:t>Trov</a:t>
            </a:r>
            <a:r>
              <a:rPr lang="zh-TW" altLang="en-US" dirty="0">
                <a:solidFill>
                  <a:srgbClr val="4A4A4A"/>
                </a:solidFill>
                <a:latin typeface="Helvetica Neue" panose="02000503000000020004" pitchFamily="2" charset="0"/>
              </a:rPr>
              <a:t>本身並不賣保險，用戶購買的保險都是合作保險公司提供的。</a:t>
            </a:r>
            <a:r>
              <a:rPr lang="en" altLang="zh-TW" dirty="0" err="1">
                <a:solidFill>
                  <a:srgbClr val="4A4A4A"/>
                </a:solidFill>
                <a:latin typeface="Helvetica Neue" panose="02000503000000020004" pitchFamily="2" charset="0"/>
              </a:rPr>
              <a:t>Trōv</a:t>
            </a:r>
            <a:r>
              <a:rPr lang="zh-TW" altLang="en-US" dirty="0">
                <a:solidFill>
                  <a:srgbClr val="4A4A4A"/>
                </a:solidFill>
                <a:latin typeface="Helvetica Neue" panose="02000503000000020004" pitchFamily="2" charset="0"/>
              </a:rPr>
              <a:t>能夠根據用戶的位置連接相應的保險產品，它的角色類似於保險指定代理人。</a:t>
            </a:r>
          </a:p>
          <a:p>
            <a:br>
              <a:rPr lang="zh-TW" altLang="en-US" dirty="0"/>
            </a:br>
            <a:endParaRPr lang="zh-TW" altLang="en-US" dirty="0"/>
          </a:p>
        </p:txBody>
      </p:sp>
      <p:pic>
        <p:nvPicPr>
          <p:cNvPr id="6" name="圖片 5">
            <a:extLst>
              <a:ext uri="{FF2B5EF4-FFF2-40B4-BE49-F238E27FC236}">
                <a16:creationId xmlns:a16="http://schemas.microsoft.com/office/drawing/2014/main" id="{CE4D72C5-C9B5-AA40-8730-6601EC0F7CBC}"/>
              </a:ext>
            </a:extLst>
          </p:cNvPr>
          <p:cNvPicPr>
            <a:picLocks noChangeAspect="1"/>
          </p:cNvPicPr>
          <p:nvPr/>
        </p:nvPicPr>
        <p:blipFill rotWithShape="1">
          <a:blip r:embed="rId4"/>
          <a:srcRect t="25196"/>
          <a:stretch/>
        </p:blipFill>
        <p:spPr>
          <a:xfrm>
            <a:off x="4704461" y="2708278"/>
            <a:ext cx="2208320" cy="3568143"/>
          </a:xfrm>
          <a:prstGeom prst="rect">
            <a:avLst/>
          </a:prstGeom>
        </p:spPr>
      </p:pic>
      <p:sp>
        <p:nvSpPr>
          <p:cNvPr id="8" name="矩形 7">
            <a:extLst>
              <a:ext uri="{FF2B5EF4-FFF2-40B4-BE49-F238E27FC236}">
                <a16:creationId xmlns:a16="http://schemas.microsoft.com/office/drawing/2014/main" id="{9D188567-E566-084F-A6A5-DD387A5F99B5}"/>
              </a:ext>
            </a:extLst>
          </p:cNvPr>
          <p:cNvSpPr/>
          <p:nvPr/>
        </p:nvSpPr>
        <p:spPr>
          <a:xfrm>
            <a:off x="343742" y="2339881"/>
            <a:ext cx="3946658" cy="307777"/>
          </a:xfrm>
          <a:prstGeom prst="rect">
            <a:avLst/>
          </a:prstGeom>
        </p:spPr>
        <p:txBody>
          <a:bodyPr wrap="none">
            <a:spAutoFit/>
          </a:bodyPr>
          <a:lstStyle/>
          <a:p>
            <a:r>
              <a:rPr lang="zh-TW" altLang="en-US" dirty="0"/>
              <a:t>上傳物品照片或資料，</a:t>
            </a:r>
            <a:r>
              <a:rPr lang="en-US" altLang="zh-TW" dirty="0" err="1"/>
              <a:t>Trov</a:t>
            </a:r>
            <a:r>
              <a:rPr lang="zh-TW" altLang="en-US" dirty="0"/>
              <a:t>從數據庫計算出價格</a:t>
            </a:r>
          </a:p>
        </p:txBody>
      </p:sp>
      <p:sp>
        <p:nvSpPr>
          <p:cNvPr id="9" name="矩形 8">
            <a:extLst>
              <a:ext uri="{FF2B5EF4-FFF2-40B4-BE49-F238E27FC236}">
                <a16:creationId xmlns:a16="http://schemas.microsoft.com/office/drawing/2014/main" id="{AE4DB520-7825-E44E-8CFE-4B630A1CE679}"/>
              </a:ext>
            </a:extLst>
          </p:cNvPr>
          <p:cNvSpPr/>
          <p:nvPr/>
        </p:nvSpPr>
        <p:spPr>
          <a:xfrm>
            <a:off x="4680714" y="1956364"/>
            <a:ext cx="2388794" cy="360000"/>
          </a:xfrm>
          <a:prstGeom prst="rect">
            <a:avLst/>
          </a:prstGeom>
          <a:solidFill>
            <a:srgbClr val="345782"/>
          </a:solidFill>
          <a:ln>
            <a:solidFill>
              <a:schemeClr val="bg2">
                <a:lumMod val="75000"/>
              </a:schemeClr>
            </a:solidFill>
          </a:ln>
        </p:spPr>
        <p:txBody>
          <a:bodyPr wrap="none">
            <a:spAutoFit/>
          </a:bodyPr>
          <a:lstStyle/>
          <a:p>
            <a:r>
              <a:rPr lang="zh-TW" altLang="en-US" b="1" dirty="0">
                <a:solidFill>
                  <a:schemeClr val="lt1"/>
                </a:solidFill>
              </a:rPr>
              <a:t>滑動選擇「開啟</a:t>
            </a:r>
            <a:r>
              <a:rPr lang="en-US" altLang="zh-TW" b="1" dirty="0">
                <a:solidFill>
                  <a:schemeClr val="lt1"/>
                </a:solidFill>
              </a:rPr>
              <a:t>/</a:t>
            </a:r>
            <a:r>
              <a:rPr lang="zh-TW" altLang="en-US" b="1" dirty="0">
                <a:solidFill>
                  <a:schemeClr val="lt1"/>
                </a:solidFill>
              </a:rPr>
              <a:t>關閉投保」</a:t>
            </a:r>
          </a:p>
        </p:txBody>
      </p:sp>
      <p:sp>
        <p:nvSpPr>
          <p:cNvPr id="14" name="文字方塊 13">
            <a:extLst>
              <a:ext uri="{FF2B5EF4-FFF2-40B4-BE49-F238E27FC236}">
                <a16:creationId xmlns:a16="http://schemas.microsoft.com/office/drawing/2014/main" id="{D66BD101-2DC7-3644-90A8-0427A0CABC31}"/>
              </a:ext>
            </a:extLst>
          </p:cNvPr>
          <p:cNvSpPr txBox="1"/>
          <p:nvPr/>
        </p:nvSpPr>
        <p:spPr>
          <a:xfrm>
            <a:off x="7362857" y="1970220"/>
            <a:ext cx="2556000" cy="360000"/>
          </a:xfrm>
          <a:prstGeom prst="rect">
            <a:avLst/>
          </a:prstGeom>
          <a:solidFill>
            <a:srgbClr val="345782"/>
          </a:solidFill>
          <a:ln>
            <a:noFill/>
          </a:ln>
        </p:spPr>
        <p:txBody>
          <a:bodyPr wrap="square" rtlCol="0">
            <a:spAutoFit/>
          </a:bodyPr>
          <a:lstStyle/>
          <a:p>
            <a:r>
              <a:rPr lang="zh-CN" altLang="en-US" b="1" dirty="0">
                <a:solidFill>
                  <a:schemeClr val="lt1"/>
                </a:solidFill>
              </a:rPr>
              <a:t>快速理賠</a:t>
            </a:r>
            <a:endParaRPr lang="zh-TW" altLang="en-US" b="1" dirty="0">
              <a:solidFill>
                <a:schemeClr val="lt1"/>
              </a:solidFill>
            </a:endParaRPr>
          </a:p>
        </p:txBody>
      </p:sp>
      <p:pic>
        <p:nvPicPr>
          <p:cNvPr id="17" name="圖片 16">
            <a:extLst>
              <a:ext uri="{FF2B5EF4-FFF2-40B4-BE49-F238E27FC236}">
                <a16:creationId xmlns:a16="http://schemas.microsoft.com/office/drawing/2014/main" id="{660C19C6-DCD2-B943-B4BC-F59956F4C925}"/>
              </a:ext>
            </a:extLst>
          </p:cNvPr>
          <p:cNvPicPr>
            <a:picLocks noChangeAspect="1"/>
          </p:cNvPicPr>
          <p:nvPr/>
        </p:nvPicPr>
        <p:blipFill>
          <a:blip r:embed="rId5"/>
          <a:stretch>
            <a:fillRect/>
          </a:stretch>
        </p:blipFill>
        <p:spPr>
          <a:xfrm>
            <a:off x="7152640" y="3376138"/>
            <a:ext cx="2823816" cy="2075673"/>
          </a:xfrm>
          <a:prstGeom prst="rect">
            <a:avLst/>
          </a:prstGeom>
        </p:spPr>
      </p:pic>
      <p:pic>
        <p:nvPicPr>
          <p:cNvPr id="20" name="圖形 19" descr="VideoCamera">
            <a:hlinkClick r:id="rId6"/>
            <a:extLst>
              <a:ext uri="{FF2B5EF4-FFF2-40B4-BE49-F238E27FC236}">
                <a16:creationId xmlns:a16="http://schemas.microsoft.com/office/drawing/2014/main" id="{18994D62-D5E1-1B43-BF43-F0806572E6DC}"/>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9131189" y="5644887"/>
            <a:ext cx="631534" cy="631534"/>
          </a:xfrm>
          <a:prstGeom prst="rect">
            <a:avLst/>
          </a:prstGeom>
        </p:spPr>
      </p:pic>
      <p:sp>
        <p:nvSpPr>
          <p:cNvPr id="18" name="矩形 17">
            <a:extLst>
              <a:ext uri="{FF2B5EF4-FFF2-40B4-BE49-F238E27FC236}">
                <a16:creationId xmlns:a16="http://schemas.microsoft.com/office/drawing/2014/main" id="{CB29F2E1-9CC8-4E49-929D-A2165BEEBCBF}"/>
              </a:ext>
            </a:extLst>
          </p:cNvPr>
          <p:cNvSpPr/>
          <p:nvPr/>
        </p:nvSpPr>
        <p:spPr>
          <a:xfrm>
            <a:off x="4704461" y="2264142"/>
            <a:ext cx="2208320" cy="523220"/>
          </a:xfrm>
          <a:prstGeom prst="rect">
            <a:avLst/>
          </a:prstGeom>
        </p:spPr>
        <p:txBody>
          <a:bodyPr wrap="square">
            <a:spAutoFit/>
          </a:bodyPr>
          <a:lstStyle/>
          <a:p>
            <a:r>
              <a:rPr lang="zh-TW" altLang="en-US" dirty="0"/>
              <a:t>保費以</a:t>
            </a:r>
            <a:r>
              <a:rPr lang="zh-CN" altLang="en-US" dirty="0"/>
              <a:t>分鐘</a:t>
            </a:r>
            <a:r>
              <a:rPr lang="zh-TW" altLang="en-US" dirty="0"/>
              <a:t>計價，</a:t>
            </a:r>
            <a:endParaRPr lang="en-US" altLang="zh-TW" dirty="0"/>
          </a:p>
          <a:p>
            <a:r>
              <a:rPr lang="zh-TW" altLang="en-US" dirty="0"/>
              <a:t>提供多種投保組合</a:t>
            </a:r>
          </a:p>
        </p:txBody>
      </p:sp>
    </p:spTree>
    <p:extLst>
      <p:ext uri="{BB962C8B-B14F-4D97-AF65-F5344CB8AC3E}">
        <p14:creationId xmlns:p14="http://schemas.microsoft.com/office/powerpoint/2010/main" val="10681987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B91EAFEF-FDC4-7F45-AC4B-F5DDC9587CD5}"/>
              </a:ext>
            </a:extLst>
          </p:cNvPr>
          <p:cNvSpPr/>
          <p:nvPr/>
        </p:nvSpPr>
        <p:spPr>
          <a:xfrm>
            <a:off x="660400" y="1625307"/>
            <a:ext cx="4953000" cy="954107"/>
          </a:xfrm>
          <a:prstGeom prst="rect">
            <a:avLst/>
          </a:prstGeom>
        </p:spPr>
        <p:txBody>
          <a:bodyPr>
            <a:spAutoFit/>
          </a:bodyPr>
          <a:lstStyle/>
          <a:p>
            <a:r>
              <a:rPr lang="zh-TW" altLang="en-US" dirty="0">
                <a:solidFill>
                  <a:srgbClr val="000000"/>
                </a:solidFill>
                <a:latin typeface="Noto Sans TC"/>
              </a:rPr>
              <a:t>新創公司</a:t>
            </a:r>
            <a:r>
              <a:rPr lang="en" altLang="zh-TW" dirty="0">
                <a:solidFill>
                  <a:srgbClr val="000000"/>
                </a:solidFill>
                <a:latin typeface="Noto Sans TC"/>
              </a:rPr>
              <a:t>Shift Technology</a:t>
            </a:r>
            <a:r>
              <a:rPr lang="zh-TW" altLang="en-US" dirty="0">
                <a:solidFill>
                  <a:srgbClr val="000000"/>
                </a:solidFill>
                <a:latin typeface="Noto Sans TC"/>
              </a:rPr>
              <a:t>運用機器學習，助歐洲的保險業聯盟分析</a:t>
            </a:r>
            <a:r>
              <a:rPr lang="en-US" altLang="zh-TW" dirty="0">
                <a:solidFill>
                  <a:srgbClr val="000000"/>
                </a:solidFill>
                <a:latin typeface="Noto Sans TC"/>
              </a:rPr>
              <a:t>1,300</a:t>
            </a:r>
            <a:r>
              <a:rPr lang="zh-TW" altLang="en-US" dirty="0">
                <a:solidFill>
                  <a:srgbClr val="000000"/>
                </a:solidFill>
                <a:latin typeface="Noto Sans TC"/>
              </a:rPr>
              <a:t>萬個保險索賠案例後，發現</a:t>
            </a:r>
            <a:r>
              <a:rPr lang="en-US" altLang="zh-TW" dirty="0">
                <a:solidFill>
                  <a:srgbClr val="000000"/>
                </a:solidFill>
                <a:latin typeface="Noto Sans TC"/>
              </a:rPr>
              <a:t>3,000</a:t>
            </a:r>
            <a:r>
              <a:rPr lang="zh-TW" altLang="en-US" dirty="0">
                <a:solidFill>
                  <a:srgbClr val="000000"/>
                </a:solidFill>
                <a:latin typeface="Noto Sans TC"/>
              </a:rPr>
              <a:t>個案例是潛在的保險詐欺，且包括大型、組織化的詐欺計畫，數年來可能已吸走數百萬歐元。</a:t>
            </a:r>
            <a:endParaRPr lang="zh-TW" altLang="en-US" dirty="0"/>
          </a:p>
        </p:txBody>
      </p:sp>
      <p:pic>
        <p:nvPicPr>
          <p:cNvPr id="3" name="圖片 2">
            <a:extLst>
              <a:ext uri="{FF2B5EF4-FFF2-40B4-BE49-F238E27FC236}">
                <a16:creationId xmlns:a16="http://schemas.microsoft.com/office/drawing/2014/main" id="{B21939E2-8532-5348-B9A7-9F179946070F}"/>
              </a:ext>
            </a:extLst>
          </p:cNvPr>
          <p:cNvPicPr>
            <a:picLocks noChangeAspect="1"/>
          </p:cNvPicPr>
          <p:nvPr/>
        </p:nvPicPr>
        <p:blipFill>
          <a:blip r:embed="rId2"/>
          <a:stretch>
            <a:fillRect/>
          </a:stretch>
        </p:blipFill>
        <p:spPr>
          <a:xfrm>
            <a:off x="819150" y="895350"/>
            <a:ext cx="2120900" cy="368300"/>
          </a:xfrm>
          <a:prstGeom prst="rect">
            <a:avLst/>
          </a:prstGeom>
        </p:spPr>
      </p:pic>
      <p:sp>
        <p:nvSpPr>
          <p:cNvPr id="4" name="矩形 3">
            <a:extLst>
              <a:ext uri="{FF2B5EF4-FFF2-40B4-BE49-F238E27FC236}">
                <a16:creationId xmlns:a16="http://schemas.microsoft.com/office/drawing/2014/main" id="{7DFA367E-9C99-5C4D-A9AE-D15102A6F1ED}"/>
              </a:ext>
            </a:extLst>
          </p:cNvPr>
          <p:cNvSpPr/>
          <p:nvPr/>
        </p:nvSpPr>
        <p:spPr>
          <a:xfrm>
            <a:off x="660400" y="2941072"/>
            <a:ext cx="4953000" cy="2677656"/>
          </a:xfrm>
          <a:prstGeom prst="rect">
            <a:avLst/>
          </a:prstGeom>
        </p:spPr>
        <p:txBody>
          <a:bodyPr>
            <a:spAutoFit/>
          </a:bodyPr>
          <a:lstStyle/>
          <a:p>
            <a:pPr algn="l"/>
            <a:r>
              <a:rPr lang="en" altLang="zh-TW" dirty="0"/>
              <a:t>Shift Technology </a:t>
            </a:r>
            <a:r>
              <a:rPr lang="zh-TW" altLang="en-US" dirty="0"/>
              <a:t>利用機器學習技術對抗保險行業中的詐欺行為。核心工具為「決策支持平 台</a:t>
            </a:r>
            <a:r>
              <a:rPr lang="en-US" altLang="zh-TW" dirty="0"/>
              <a:t>/</a:t>
            </a:r>
            <a:r>
              <a:rPr lang="en" altLang="zh-TW" dirty="0"/>
              <a:t>decision support platform</a:t>
            </a:r>
            <a:r>
              <a:rPr lang="zh-TW" altLang="en" dirty="0"/>
              <a:t>」，</a:t>
            </a:r>
            <a:r>
              <a:rPr lang="zh-TW" altLang="en-US" dirty="0"/>
              <a:t>將判斷詐欺的機制自動化，將案子按可疑度 排名，從而使人類員工專注調查那些詐欺可能性更高的案子。 除此之外，</a:t>
            </a:r>
            <a:r>
              <a:rPr lang="en" altLang="zh-TW" dirty="0"/>
              <a:t>Shift Technology </a:t>
            </a:r>
            <a:r>
              <a:rPr lang="zh-TW" altLang="en-US" dirty="0"/>
              <a:t>還將向新客戶提供與工作賠償和人壽保險相關 的產品；並且建立了一個研究所，尋求提高索賠流程效率的辦法。除了使用大數 據篩出可疑的索賠請求，</a:t>
            </a:r>
            <a:r>
              <a:rPr lang="en" altLang="zh-TW" dirty="0"/>
              <a:t>Shift Technology </a:t>
            </a:r>
            <a:r>
              <a:rPr lang="zh-TW" altLang="en-US" dirty="0"/>
              <a:t>還提供增值服務：不僅可以解釋可能 的詐欺方式是什麼，而且明確指出索賠的哪些方面值得深入調查。 </a:t>
            </a:r>
            <a:r>
              <a:rPr lang="en" altLang="zh-TW" dirty="0"/>
              <a:t>Shift Technology</a:t>
            </a:r>
            <a:r>
              <a:rPr lang="zh-TW" altLang="en-US" dirty="0"/>
              <a:t>在</a:t>
            </a:r>
            <a:r>
              <a:rPr lang="en-US" altLang="zh-TW" dirty="0"/>
              <a:t>2017</a:t>
            </a:r>
            <a:r>
              <a:rPr lang="zh-TW" altLang="en-US" dirty="0"/>
              <a:t>年</a:t>
            </a:r>
            <a:r>
              <a:rPr lang="en-US" altLang="zh-TW" dirty="0"/>
              <a:t>10</a:t>
            </a:r>
            <a:r>
              <a:rPr lang="zh-TW" altLang="en-US" dirty="0"/>
              <a:t>月獲得</a:t>
            </a:r>
            <a:r>
              <a:rPr lang="en-US" altLang="zh-TW" dirty="0"/>
              <a:t>2,800</a:t>
            </a:r>
            <a:r>
              <a:rPr lang="zh-TW" altLang="en-US" dirty="0"/>
              <a:t>萬美元</a:t>
            </a:r>
            <a:r>
              <a:rPr lang="en" altLang="zh-TW" dirty="0"/>
              <a:t>B</a:t>
            </a:r>
            <a:r>
              <a:rPr lang="zh-TW" altLang="en-US" dirty="0"/>
              <a:t>輪投資，由</a:t>
            </a:r>
            <a:r>
              <a:rPr lang="en" altLang="zh-TW" dirty="0"/>
              <a:t>Accel Partners </a:t>
            </a:r>
            <a:r>
              <a:rPr lang="zh-TW" altLang="en-US" dirty="0"/>
              <a:t>和 </a:t>
            </a:r>
            <a:r>
              <a:rPr lang="en" altLang="zh-TW" dirty="0"/>
              <a:t>General Catalyst </a:t>
            </a:r>
            <a:r>
              <a:rPr lang="zh-TW" altLang="en-US" dirty="0"/>
              <a:t>共同領投。成立三年，累計獲得 </a:t>
            </a:r>
            <a:r>
              <a:rPr lang="en-US" altLang="zh-TW" dirty="0"/>
              <a:t>3,980 </a:t>
            </a:r>
            <a:r>
              <a:rPr lang="zh-TW" altLang="en-US" dirty="0"/>
              <a:t>萬美元投資。</a:t>
            </a:r>
          </a:p>
        </p:txBody>
      </p:sp>
    </p:spTree>
    <p:extLst>
      <p:ext uri="{BB962C8B-B14F-4D97-AF65-F5344CB8AC3E}">
        <p14:creationId xmlns:p14="http://schemas.microsoft.com/office/powerpoint/2010/main" val="4412897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a:extLst>
              <a:ext uri="{FF2B5EF4-FFF2-40B4-BE49-F238E27FC236}">
                <a16:creationId xmlns:a16="http://schemas.microsoft.com/office/drawing/2014/main" id="{5156EC8A-534A-B74E-8FCC-F516E83C4651}"/>
              </a:ext>
            </a:extLst>
          </p:cNvPr>
          <p:cNvPicPr>
            <a:picLocks noChangeAspect="1"/>
          </p:cNvPicPr>
          <p:nvPr/>
        </p:nvPicPr>
        <p:blipFill>
          <a:blip r:embed="rId2"/>
          <a:stretch>
            <a:fillRect/>
          </a:stretch>
        </p:blipFill>
        <p:spPr>
          <a:xfrm>
            <a:off x="558800" y="146050"/>
            <a:ext cx="1790700" cy="895350"/>
          </a:xfrm>
          <a:prstGeom prst="rect">
            <a:avLst/>
          </a:prstGeom>
        </p:spPr>
      </p:pic>
      <p:sp>
        <p:nvSpPr>
          <p:cNvPr id="4" name="矩形 3">
            <a:extLst>
              <a:ext uri="{FF2B5EF4-FFF2-40B4-BE49-F238E27FC236}">
                <a16:creationId xmlns:a16="http://schemas.microsoft.com/office/drawing/2014/main" id="{44A289D1-DD90-914D-82C8-6C07D302C8ED}"/>
              </a:ext>
            </a:extLst>
          </p:cNvPr>
          <p:cNvSpPr/>
          <p:nvPr/>
        </p:nvSpPr>
        <p:spPr>
          <a:xfrm>
            <a:off x="2476500" y="2844225"/>
            <a:ext cx="4953000" cy="1169551"/>
          </a:xfrm>
          <a:prstGeom prst="rect">
            <a:avLst/>
          </a:prstGeom>
        </p:spPr>
        <p:txBody>
          <a:bodyPr>
            <a:spAutoFit/>
          </a:bodyPr>
          <a:lstStyle/>
          <a:p>
            <a:r>
              <a:rPr lang="en" altLang="zh-TW" dirty="0"/>
              <a:t>Tractable </a:t>
            </a:r>
            <a:r>
              <a:rPr lang="zh-TW" altLang="en-US" dirty="0"/>
              <a:t>成立於 </a:t>
            </a:r>
            <a:r>
              <a:rPr lang="en-US" altLang="zh-TW" dirty="0"/>
              <a:t>2014 </a:t>
            </a:r>
            <a:r>
              <a:rPr lang="zh-TW" altLang="en-US" dirty="0"/>
              <a:t>年，總部位於英國倫敦，是一家視覺辨識平台 企業，該公司使用了深度學習技術在多個行業內大規模資料進行重新分類， 包括保險、健康等。目前累計獲投 </a:t>
            </a:r>
            <a:r>
              <a:rPr lang="en-US" altLang="zh-TW" dirty="0"/>
              <a:t>990 </a:t>
            </a:r>
            <a:r>
              <a:rPr lang="zh-TW" altLang="en-US" dirty="0"/>
              <a:t>萬美元，最近一次募資是在 </a:t>
            </a:r>
            <a:r>
              <a:rPr lang="en-US" altLang="zh-TW" dirty="0"/>
              <a:t>2017 </a:t>
            </a:r>
            <a:r>
              <a:rPr lang="zh-TW" altLang="en-US" dirty="0"/>
              <a:t>年 </a:t>
            </a:r>
            <a:r>
              <a:rPr lang="en-US" altLang="zh-TW" dirty="0"/>
              <a:t>2 </a:t>
            </a:r>
            <a:r>
              <a:rPr lang="zh-TW" altLang="en-US" dirty="0"/>
              <a:t>月的 </a:t>
            </a:r>
            <a:r>
              <a:rPr lang="en-US" altLang="zh-TW" dirty="0"/>
              <a:t>800 </a:t>
            </a:r>
            <a:r>
              <a:rPr lang="zh-TW" altLang="en-US" dirty="0"/>
              <a:t>萬美元 </a:t>
            </a:r>
            <a:r>
              <a:rPr lang="en" altLang="zh-TW" dirty="0"/>
              <a:t>A </a:t>
            </a:r>
            <a:r>
              <a:rPr lang="zh-TW" altLang="en-US" dirty="0"/>
              <a:t>輪募資。</a:t>
            </a:r>
          </a:p>
        </p:txBody>
      </p:sp>
      <p:sp>
        <p:nvSpPr>
          <p:cNvPr id="5" name="矩形 4">
            <a:extLst>
              <a:ext uri="{FF2B5EF4-FFF2-40B4-BE49-F238E27FC236}">
                <a16:creationId xmlns:a16="http://schemas.microsoft.com/office/drawing/2014/main" id="{7B816D7D-73C7-AA41-BBB9-1B5E74194B46}"/>
              </a:ext>
            </a:extLst>
          </p:cNvPr>
          <p:cNvSpPr/>
          <p:nvPr/>
        </p:nvSpPr>
        <p:spPr>
          <a:xfrm>
            <a:off x="878102" y="1586012"/>
            <a:ext cx="4074898" cy="307777"/>
          </a:xfrm>
          <a:prstGeom prst="rect">
            <a:avLst/>
          </a:prstGeom>
        </p:spPr>
        <p:txBody>
          <a:bodyPr wrap="none">
            <a:spAutoFit/>
          </a:bodyPr>
          <a:lstStyle/>
          <a:p>
            <a:r>
              <a:rPr lang="en" altLang="zh-TW" dirty="0">
                <a:hlinkClick r:id="rId3"/>
              </a:rPr>
              <a:t>https://www.youtube.com/watch?v=OlHhvY3WjiA</a:t>
            </a:r>
            <a:endParaRPr lang="zh-TW" altLang="en-US" dirty="0"/>
          </a:p>
        </p:txBody>
      </p:sp>
    </p:spTree>
    <p:extLst>
      <p:ext uri="{BB962C8B-B14F-4D97-AF65-F5344CB8AC3E}">
        <p14:creationId xmlns:p14="http://schemas.microsoft.com/office/powerpoint/2010/main" val="23966414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031C39E5-E239-D04F-9E0A-072815B4D0AC}"/>
              </a:ext>
            </a:extLst>
          </p:cNvPr>
          <p:cNvSpPr/>
          <p:nvPr/>
        </p:nvSpPr>
        <p:spPr>
          <a:xfrm>
            <a:off x="2476500" y="2844225"/>
            <a:ext cx="4953000" cy="1169551"/>
          </a:xfrm>
          <a:prstGeom prst="rect">
            <a:avLst/>
          </a:prstGeom>
        </p:spPr>
        <p:txBody>
          <a:bodyPr>
            <a:spAutoFit/>
          </a:bodyPr>
          <a:lstStyle/>
          <a:p>
            <a:r>
              <a:rPr lang="zh-TW" altLang="en-US" dirty="0">
                <a:solidFill>
                  <a:srgbClr val="4D4D4D"/>
                </a:solidFill>
                <a:latin typeface="Microsoft JhengHei" panose="020B0604030504040204" pitchFamily="34" charset="-120"/>
                <a:ea typeface="Microsoft JhengHei" panose="020B0604030504040204" pitchFamily="34" charset="-120"/>
              </a:rPr>
              <a:t>據悉法國安盛保險（</a:t>
            </a:r>
            <a:r>
              <a:rPr lang="en" altLang="zh-TW" dirty="0">
                <a:solidFill>
                  <a:srgbClr val="4D4D4D"/>
                </a:solidFill>
                <a:latin typeface="Microsoft JhengHei" panose="020B0604030504040204" pitchFamily="34" charset="-120"/>
                <a:ea typeface="Microsoft JhengHei" panose="020B0604030504040204" pitchFamily="34" charset="-120"/>
              </a:rPr>
              <a:t>AXA</a:t>
            </a:r>
            <a:r>
              <a:rPr lang="zh-TW" altLang="en" dirty="0">
                <a:solidFill>
                  <a:srgbClr val="4D4D4D"/>
                </a:solidFill>
                <a:latin typeface="Microsoft JhengHei" panose="020B0604030504040204" pitchFamily="34" charset="-120"/>
                <a:ea typeface="Microsoft JhengHei" panose="020B0604030504040204" pitchFamily="34" charset="-120"/>
              </a:rPr>
              <a:t>）</a:t>
            </a:r>
            <a:r>
              <a:rPr lang="zh-TW" altLang="en-US" dirty="0">
                <a:solidFill>
                  <a:srgbClr val="4D4D4D"/>
                </a:solidFill>
                <a:latin typeface="Microsoft JhengHei" panose="020B0604030504040204" pitchFamily="34" charset="-120"/>
                <a:ea typeface="Microsoft JhengHei" panose="020B0604030504040204" pitchFamily="34" charset="-120"/>
              </a:rPr>
              <a:t>推出「</a:t>
            </a:r>
            <a:r>
              <a:rPr lang="en" altLang="zh-TW" dirty="0">
                <a:solidFill>
                  <a:srgbClr val="4D4D4D"/>
                </a:solidFill>
                <a:latin typeface="Microsoft JhengHei" panose="020B0604030504040204" pitchFamily="34" charset="-120"/>
                <a:ea typeface="Microsoft JhengHei" panose="020B0604030504040204" pitchFamily="34" charset="-120"/>
              </a:rPr>
              <a:t>Fizzy</a:t>
            </a:r>
            <a:r>
              <a:rPr lang="zh-TW" altLang="en" dirty="0">
                <a:solidFill>
                  <a:srgbClr val="4D4D4D"/>
                </a:solidFill>
                <a:latin typeface="Microsoft JhengHei" panose="020B0604030504040204" pitchFamily="34" charset="-120"/>
                <a:ea typeface="Microsoft JhengHei" panose="020B0604030504040204" pitchFamily="34" charset="-120"/>
              </a:rPr>
              <a:t>」</a:t>
            </a:r>
            <a:r>
              <a:rPr lang="zh-TW" altLang="en-US" dirty="0">
                <a:solidFill>
                  <a:srgbClr val="4D4D4D"/>
                </a:solidFill>
                <a:latin typeface="Microsoft JhengHei" panose="020B0604030504040204" pitchFamily="34" charset="-120"/>
                <a:ea typeface="Microsoft JhengHei" panose="020B0604030504040204" pitchFamily="34" charset="-120"/>
              </a:rPr>
              <a:t>航班誤點保險商品，除了保持存在於智慧合約內的保險紀錄與可接近性外，如航班誤點超過</a:t>
            </a:r>
            <a:r>
              <a:rPr lang="en-US" altLang="zh-TW" dirty="0">
                <a:solidFill>
                  <a:srgbClr val="4D4D4D"/>
                </a:solidFill>
                <a:latin typeface="Microsoft JhengHei" panose="020B0604030504040204" pitchFamily="34" charset="-120"/>
                <a:ea typeface="Microsoft JhengHei" panose="020B0604030504040204" pitchFamily="34" charset="-120"/>
              </a:rPr>
              <a:t>2</a:t>
            </a:r>
            <a:r>
              <a:rPr lang="zh-TW" altLang="en-US" dirty="0">
                <a:solidFill>
                  <a:srgbClr val="4D4D4D"/>
                </a:solidFill>
                <a:latin typeface="Microsoft JhengHei" panose="020B0604030504040204" pitchFamily="34" charset="-120"/>
                <a:ea typeface="Microsoft JhengHei" panose="020B0604030504040204" pitchFamily="34" charset="-120"/>
              </a:rPr>
              <a:t>小時，</a:t>
            </a:r>
            <a:r>
              <a:rPr lang="en" altLang="zh-TW" dirty="0">
                <a:solidFill>
                  <a:srgbClr val="4D4D4D"/>
                </a:solidFill>
                <a:latin typeface="Microsoft JhengHei" panose="020B0604030504040204" pitchFamily="34" charset="-120"/>
                <a:ea typeface="Microsoft JhengHei" panose="020B0604030504040204" pitchFamily="34" charset="-120"/>
              </a:rPr>
              <a:t>Fizzy</a:t>
            </a:r>
            <a:r>
              <a:rPr lang="zh-TW" altLang="en-US" dirty="0">
                <a:solidFill>
                  <a:srgbClr val="4D4D4D"/>
                </a:solidFill>
                <a:latin typeface="Microsoft JhengHei" panose="020B0604030504040204" pitchFamily="34" charset="-120"/>
                <a:ea typeface="Microsoft JhengHei" panose="020B0604030504040204" pitchFamily="34" charset="-120"/>
              </a:rPr>
              <a:t>將會自動向乘客進行補償。由此主打透明、</a:t>
            </a:r>
            <a:r>
              <a:rPr lang="zh-TW" altLang="en-US" dirty="0">
                <a:solidFill>
                  <a:srgbClr val="009FDB"/>
                </a:solidFill>
                <a:latin typeface="Microsoft JhengHei" panose="020B0604030504040204" pitchFamily="34" charset="-120"/>
                <a:ea typeface="Microsoft JhengHei" panose="020B0604030504040204" pitchFamily="34" charset="-120"/>
                <a:hlinkClick r:id="rId2" tooltip="自動化特色"/>
              </a:rPr>
              <a:t>自動化特色</a:t>
            </a:r>
            <a:r>
              <a:rPr lang="zh-TW" altLang="en-US" dirty="0">
                <a:solidFill>
                  <a:srgbClr val="4D4D4D"/>
                </a:solidFill>
                <a:latin typeface="Microsoft JhengHei" panose="020B0604030504040204" pitchFamily="34" charset="-120"/>
                <a:ea typeface="Microsoft JhengHei" panose="020B0604030504040204" pitchFamily="34" charset="-120"/>
              </a:rPr>
              <a:t>。在此發展下，保險業者降低管理成本同時，亦得做出更準確的定價。</a:t>
            </a:r>
            <a:endParaRPr lang="zh-TW" altLang="en-US" dirty="0"/>
          </a:p>
        </p:txBody>
      </p:sp>
      <p:pic>
        <p:nvPicPr>
          <p:cNvPr id="3" name="圖片 2">
            <a:extLst>
              <a:ext uri="{FF2B5EF4-FFF2-40B4-BE49-F238E27FC236}">
                <a16:creationId xmlns:a16="http://schemas.microsoft.com/office/drawing/2014/main" id="{D90FF643-DBA4-B446-A894-EA64551A6C52}"/>
              </a:ext>
            </a:extLst>
          </p:cNvPr>
          <p:cNvPicPr>
            <a:picLocks noChangeAspect="1"/>
          </p:cNvPicPr>
          <p:nvPr/>
        </p:nvPicPr>
        <p:blipFill>
          <a:blip r:embed="rId3"/>
          <a:stretch>
            <a:fillRect/>
          </a:stretch>
        </p:blipFill>
        <p:spPr>
          <a:xfrm>
            <a:off x="730250" y="139700"/>
            <a:ext cx="1251490" cy="996950"/>
          </a:xfrm>
          <a:prstGeom prst="rect">
            <a:avLst/>
          </a:prstGeom>
        </p:spPr>
      </p:pic>
    </p:spTree>
    <p:extLst>
      <p:ext uri="{BB962C8B-B14F-4D97-AF65-F5344CB8AC3E}">
        <p14:creationId xmlns:p14="http://schemas.microsoft.com/office/powerpoint/2010/main" val="15451065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1DF472F7-1C2C-284A-A589-FD6356502311}"/>
              </a:ext>
            </a:extLst>
          </p:cNvPr>
          <p:cNvSpPr/>
          <p:nvPr/>
        </p:nvSpPr>
        <p:spPr>
          <a:xfrm>
            <a:off x="3175499" y="2355338"/>
            <a:ext cx="3454792" cy="923330"/>
          </a:xfrm>
          <a:prstGeom prst="rect">
            <a:avLst/>
          </a:prstGeom>
          <a:noFill/>
        </p:spPr>
        <p:txBody>
          <a:bodyPr wrap="none" lIns="91440" tIns="45720" rIns="91440" bIns="45720">
            <a:spAutoFit/>
          </a:bodyPr>
          <a:lstStyle/>
          <a:p>
            <a:pPr algn="ctr"/>
            <a:r>
              <a:rPr lang="en-US" altLang="zh-TW" sz="5400" b="1" cap="none" spc="0"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Payments</a:t>
            </a:r>
            <a:endParaRPr lang="zh-TW" altLang="en-US" sz="5400" b="1" cap="none" spc="0"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endParaRPr>
          </a:p>
        </p:txBody>
      </p:sp>
    </p:spTree>
    <p:extLst>
      <p:ext uri="{BB962C8B-B14F-4D97-AF65-F5344CB8AC3E}">
        <p14:creationId xmlns:p14="http://schemas.microsoft.com/office/powerpoint/2010/main" val="42923313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a:extLst>
              <a:ext uri="{FF2B5EF4-FFF2-40B4-BE49-F238E27FC236}">
                <a16:creationId xmlns:a16="http://schemas.microsoft.com/office/drawing/2014/main" id="{DA814B84-5937-DF45-9507-2B214260B63B}"/>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l="15246" t="19178" r="12918" b="16525"/>
          <a:stretch/>
        </p:blipFill>
        <p:spPr>
          <a:xfrm>
            <a:off x="824086" y="111608"/>
            <a:ext cx="1387678" cy="654145"/>
          </a:xfrm>
          <a:prstGeom prst="rect">
            <a:avLst/>
          </a:prstGeom>
        </p:spPr>
      </p:pic>
      <p:sp>
        <p:nvSpPr>
          <p:cNvPr id="6" name="文字方塊 5">
            <a:extLst>
              <a:ext uri="{FF2B5EF4-FFF2-40B4-BE49-F238E27FC236}">
                <a16:creationId xmlns:a16="http://schemas.microsoft.com/office/drawing/2014/main" id="{E9CF8D52-9F37-7049-9345-AEA2CC5A1131}"/>
              </a:ext>
            </a:extLst>
          </p:cNvPr>
          <p:cNvSpPr txBox="1"/>
          <p:nvPr/>
        </p:nvSpPr>
        <p:spPr>
          <a:xfrm>
            <a:off x="2350233" y="291212"/>
            <a:ext cx="2094176" cy="400110"/>
          </a:xfrm>
          <a:prstGeom prst="rect">
            <a:avLst/>
          </a:prstGeom>
          <a:noFill/>
        </p:spPr>
        <p:txBody>
          <a:bodyPr wrap="square" rtlCol="0">
            <a:spAutoFit/>
          </a:bodyPr>
          <a:lstStyle/>
          <a:p>
            <a:pPr algn="l"/>
            <a:r>
              <a:rPr kumimoji="1" lang="en-US" altLang="zh-TW" sz="2000" b="1" dirty="0">
                <a:latin typeface="+mn-lt"/>
              </a:rPr>
              <a:t>P2P</a:t>
            </a:r>
            <a:r>
              <a:rPr kumimoji="1" lang="zh-CN" altLang="en-US" sz="2000" b="1" dirty="0">
                <a:latin typeface="+mn-lt"/>
              </a:rPr>
              <a:t>支付服務</a:t>
            </a:r>
            <a:endParaRPr kumimoji="1" lang="zh-TW" altLang="en-US" sz="2000" b="1" dirty="0">
              <a:latin typeface="+mn-lt"/>
            </a:endParaRPr>
          </a:p>
        </p:txBody>
      </p:sp>
      <p:pic>
        <p:nvPicPr>
          <p:cNvPr id="12" name="圖片 11">
            <a:extLst>
              <a:ext uri="{FF2B5EF4-FFF2-40B4-BE49-F238E27FC236}">
                <a16:creationId xmlns:a16="http://schemas.microsoft.com/office/drawing/2014/main" id="{FD59629F-773F-5145-8BF4-7AE267945E5E}"/>
              </a:ext>
            </a:extLst>
          </p:cNvPr>
          <p:cNvPicPr>
            <a:picLocks noChangeAspect="1"/>
          </p:cNvPicPr>
          <p:nvPr/>
        </p:nvPicPr>
        <p:blipFill>
          <a:blip r:embed="rId3"/>
          <a:stretch>
            <a:fillRect/>
          </a:stretch>
        </p:blipFill>
        <p:spPr>
          <a:xfrm>
            <a:off x="7078551" y="2301844"/>
            <a:ext cx="2068548" cy="3687663"/>
          </a:xfrm>
          <a:prstGeom prst="rect">
            <a:avLst/>
          </a:prstGeom>
        </p:spPr>
      </p:pic>
      <p:grpSp>
        <p:nvGrpSpPr>
          <p:cNvPr id="25" name="群組 24">
            <a:extLst>
              <a:ext uri="{FF2B5EF4-FFF2-40B4-BE49-F238E27FC236}">
                <a16:creationId xmlns:a16="http://schemas.microsoft.com/office/drawing/2014/main" id="{F8B598FD-2B1E-1146-B1A6-7A3787749F10}"/>
              </a:ext>
            </a:extLst>
          </p:cNvPr>
          <p:cNvGrpSpPr/>
          <p:nvPr/>
        </p:nvGrpSpPr>
        <p:grpSpPr>
          <a:xfrm>
            <a:off x="692124" y="1177323"/>
            <a:ext cx="8702536" cy="369332"/>
            <a:chOff x="809764" y="1028778"/>
            <a:chExt cx="8702536" cy="369332"/>
          </a:xfrm>
        </p:grpSpPr>
        <p:sp>
          <p:nvSpPr>
            <p:cNvPr id="13" name="文字方塊 12">
              <a:extLst>
                <a:ext uri="{FF2B5EF4-FFF2-40B4-BE49-F238E27FC236}">
                  <a16:creationId xmlns:a16="http://schemas.microsoft.com/office/drawing/2014/main" id="{8F34A0A5-327D-094B-A9DB-A0A2544349D0}"/>
                </a:ext>
              </a:extLst>
            </p:cNvPr>
            <p:cNvSpPr txBox="1"/>
            <p:nvPr/>
          </p:nvSpPr>
          <p:spPr>
            <a:xfrm>
              <a:off x="809764" y="1028778"/>
              <a:ext cx="1656000" cy="369332"/>
            </a:xfrm>
            <a:prstGeom prst="rect">
              <a:avLst/>
            </a:prstGeom>
            <a:solidFill>
              <a:srgbClr val="C10307"/>
            </a:solidFill>
          </p:spPr>
          <p:txBody>
            <a:bodyPr wrap="square" rtlCol="0" anchor="ctr">
              <a:spAutoFit/>
            </a:bodyPr>
            <a:lstStyle/>
            <a:p>
              <a:r>
                <a:rPr kumimoji="1" lang="en-US" altLang="zh-TW" sz="18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Pain Point</a:t>
              </a:r>
              <a:endParaRPr kumimoji="1" lang="zh-TW" altLang="en-US" sz="1800"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mn-lt"/>
              </a:endParaRPr>
            </a:p>
          </p:txBody>
        </p:sp>
        <p:sp>
          <p:nvSpPr>
            <p:cNvPr id="14" name="文字方塊 13">
              <a:extLst>
                <a:ext uri="{FF2B5EF4-FFF2-40B4-BE49-F238E27FC236}">
                  <a16:creationId xmlns:a16="http://schemas.microsoft.com/office/drawing/2014/main" id="{4BB519F2-2C30-CD48-92B6-CCDE94231930}"/>
                </a:ext>
              </a:extLst>
            </p:cNvPr>
            <p:cNvSpPr txBox="1"/>
            <p:nvPr/>
          </p:nvSpPr>
          <p:spPr>
            <a:xfrm>
              <a:off x="2465764" y="1066610"/>
              <a:ext cx="7046536" cy="307777"/>
            </a:xfrm>
            <a:prstGeom prst="rect">
              <a:avLst/>
            </a:prstGeom>
            <a:noFill/>
          </p:spPr>
          <p:txBody>
            <a:bodyPr wrap="square" rtlCol="0">
              <a:spAutoFit/>
            </a:bodyPr>
            <a:lstStyle/>
            <a:p>
              <a:pPr algn="l"/>
              <a:r>
                <a:rPr kumimoji="1" lang="zh-TW" altLang="en-US" dirty="0">
                  <a:latin typeface="+mn-lt"/>
                </a:rPr>
                <a:t>聚餐後拆帳付款，須取得</a:t>
              </a:r>
              <a:r>
                <a:rPr kumimoji="1" lang="zh-CN" altLang="en-US" dirty="0"/>
                <a:t>對方</a:t>
              </a:r>
              <a:r>
                <a:rPr kumimoji="1" lang="zh-TW" altLang="en-US" dirty="0">
                  <a:latin typeface="+mn-lt"/>
                </a:rPr>
                <a:t>帳號，且要考慮跨行手續費</a:t>
              </a:r>
              <a:r>
                <a:rPr kumimoji="1" lang="en-US" altLang="zh-TW" dirty="0">
                  <a:latin typeface="+mn-lt"/>
                </a:rPr>
                <a:t>…</a:t>
              </a:r>
              <a:endParaRPr kumimoji="1" lang="zh-TW" altLang="en-US" dirty="0">
                <a:latin typeface="+mn-lt"/>
              </a:endParaRPr>
            </a:p>
          </p:txBody>
        </p:sp>
      </p:grpSp>
      <p:grpSp>
        <p:nvGrpSpPr>
          <p:cNvPr id="26" name="群組 25">
            <a:extLst>
              <a:ext uri="{FF2B5EF4-FFF2-40B4-BE49-F238E27FC236}">
                <a16:creationId xmlns:a16="http://schemas.microsoft.com/office/drawing/2014/main" id="{80C9568D-DB1D-7048-AC6E-0E5201CEF6F1}"/>
              </a:ext>
            </a:extLst>
          </p:cNvPr>
          <p:cNvGrpSpPr/>
          <p:nvPr/>
        </p:nvGrpSpPr>
        <p:grpSpPr>
          <a:xfrm>
            <a:off x="677129" y="2301844"/>
            <a:ext cx="5954530" cy="3687663"/>
            <a:chOff x="677129" y="2301844"/>
            <a:chExt cx="5954530" cy="3687663"/>
          </a:xfrm>
        </p:grpSpPr>
        <p:sp>
          <p:nvSpPr>
            <p:cNvPr id="16" name="Rectangle 2">
              <a:extLst>
                <a:ext uri="{FF2B5EF4-FFF2-40B4-BE49-F238E27FC236}">
                  <a16:creationId xmlns:a16="http://schemas.microsoft.com/office/drawing/2014/main" id="{C1A75E65-F618-F547-8D35-AC9C068B67D5}"/>
                </a:ext>
              </a:extLst>
            </p:cNvPr>
            <p:cNvSpPr>
              <a:spLocks noChangeArrowheads="1"/>
            </p:cNvSpPr>
            <p:nvPr/>
          </p:nvSpPr>
          <p:spPr bwMode="gray">
            <a:xfrm>
              <a:off x="677129" y="3357936"/>
              <a:ext cx="1312117" cy="846524"/>
            </a:xfrm>
            <a:prstGeom prst="rect">
              <a:avLst/>
            </a:prstGeom>
            <a:solidFill>
              <a:srgbClr val="007167"/>
            </a:solidFill>
            <a:ln w="9525" algn="ctr">
              <a:solidFill>
                <a:schemeClr val="bg1"/>
              </a:solidFill>
              <a:miter lim="800000"/>
              <a:headEnd type="none" w="lg" len="lg"/>
              <a:tailEnd type="none" w="lg" len="lg"/>
            </a:ln>
          </p:spPr>
          <p:txBody>
            <a:bodyPr tIns="91440" bIns="91440" anchor="ctr"/>
            <a:lstStyle/>
            <a:p>
              <a:pPr algn="ctr"/>
              <a:r>
                <a:rPr lang="zh-CN" altLang="en-US" sz="1600" b="1" dirty="0">
                  <a:solidFill>
                    <a:srgbClr val="FFFFFF"/>
                  </a:solidFill>
                </a:rPr>
                <a:t>用戶基數大</a:t>
              </a:r>
              <a:endParaRPr lang="en-US" sz="1600" b="1" dirty="0">
                <a:solidFill>
                  <a:srgbClr val="FFFFFF"/>
                </a:solidFill>
                <a:latin typeface="+mn-lt"/>
              </a:endParaRPr>
            </a:p>
          </p:txBody>
        </p:sp>
        <p:sp>
          <p:nvSpPr>
            <p:cNvPr id="17" name="Rectangle 3">
              <a:extLst>
                <a:ext uri="{FF2B5EF4-FFF2-40B4-BE49-F238E27FC236}">
                  <a16:creationId xmlns:a16="http://schemas.microsoft.com/office/drawing/2014/main" id="{4784D40A-F4A6-C642-8071-E40CA4DD6190}"/>
                </a:ext>
              </a:extLst>
            </p:cNvPr>
            <p:cNvSpPr>
              <a:spLocks noChangeArrowheads="1"/>
            </p:cNvSpPr>
            <p:nvPr/>
          </p:nvSpPr>
          <p:spPr bwMode="gray">
            <a:xfrm>
              <a:off x="2004334" y="3359393"/>
              <a:ext cx="4627325" cy="846524"/>
            </a:xfrm>
            <a:prstGeom prst="rect">
              <a:avLst/>
            </a:prstGeom>
            <a:solidFill>
              <a:schemeClr val="accent1"/>
            </a:solidFill>
            <a:ln w="9525" algn="ctr">
              <a:solidFill>
                <a:schemeClr val="bg1"/>
              </a:solidFill>
              <a:prstDash val="solid"/>
              <a:miter lim="800000"/>
              <a:headEnd type="none" w="lg" len="lg"/>
              <a:tailEnd type="none" w="lg" len="lg"/>
            </a:ln>
          </p:spPr>
          <p:txBody>
            <a:bodyPr tIns="91440" bIns="91440" anchor="ctr" anchorCtr="0"/>
            <a:lstStyle/>
            <a:p>
              <a:pPr algn="just"/>
              <a:r>
                <a:rPr lang="zh-TW" altLang="en-US" dirty="0">
                  <a:solidFill>
                    <a:srgbClr val="212529"/>
                  </a:solidFill>
                  <a:latin typeface="Roboto Condensed"/>
                </a:rPr>
                <a:t>受到美國超過</a:t>
              </a:r>
              <a:r>
                <a:rPr lang="en-US" altLang="zh-TW" dirty="0">
                  <a:solidFill>
                    <a:srgbClr val="212529"/>
                  </a:solidFill>
                  <a:latin typeface="Roboto Condensed"/>
                </a:rPr>
                <a:t>30</a:t>
              </a:r>
              <a:r>
                <a:rPr lang="zh-TW" altLang="en-US" dirty="0">
                  <a:solidFill>
                    <a:srgbClr val="212529"/>
                  </a:solidFill>
                  <a:latin typeface="Roboto Condensed"/>
                </a:rPr>
                <a:t>家主流銀行支持，多達</a:t>
              </a:r>
              <a:r>
                <a:rPr lang="en-US" altLang="zh-TW" dirty="0">
                  <a:solidFill>
                    <a:srgbClr val="212529"/>
                  </a:solidFill>
                  <a:latin typeface="Roboto Condensed"/>
                </a:rPr>
                <a:t>8,400</a:t>
              </a:r>
              <a:r>
                <a:rPr lang="zh-TW" altLang="en-US" dirty="0">
                  <a:solidFill>
                    <a:srgbClr val="212529"/>
                  </a:solidFill>
                  <a:latin typeface="Roboto Condensed"/>
                </a:rPr>
                <a:t>萬名的上述銀行用戶，無需另外申辦帳號，就能直接使用</a:t>
              </a:r>
              <a:r>
                <a:rPr lang="en" altLang="zh-TW" dirty="0" err="1">
                  <a:solidFill>
                    <a:srgbClr val="212529"/>
                  </a:solidFill>
                  <a:latin typeface="Roboto Condensed"/>
                </a:rPr>
                <a:t>Zelle</a:t>
              </a:r>
              <a:r>
                <a:rPr lang="zh-TW" altLang="en-US" dirty="0">
                  <a:solidFill>
                    <a:srgbClr val="212529"/>
                  </a:solidFill>
                  <a:latin typeface="Roboto Condensed"/>
                </a:rPr>
                <a:t>服務</a:t>
              </a:r>
            </a:p>
          </p:txBody>
        </p:sp>
        <p:sp>
          <p:nvSpPr>
            <p:cNvPr id="18" name="Rectangle 2">
              <a:extLst>
                <a:ext uri="{FF2B5EF4-FFF2-40B4-BE49-F238E27FC236}">
                  <a16:creationId xmlns:a16="http://schemas.microsoft.com/office/drawing/2014/main" id="{9EC123FB-3E57-4D43-9312-5FC24E6B662F}"/>
                </a:ext>
              </a:extLst>
            </p:cNvPr>
            <p:cNvSpPr>
              <a:spLocks noChangeArrowheads="1"/>
            </p:cNvSpPr>
            <p:nvPr/>
          </p:nvSpPr>
          <p:spPr bwMode="gray">
            <a:xfrm>
              <a:off x="677129" y="4247098"/>
              <a:ext cx="1312117" cy="846524"/>
            </a:xfrm>
            <a:prstGeom prst="rect">
              <a:avLst/>
            </a:prstGeom>
            <a:solidFill>
              <a:srgbClr val="007167"/>
            </a:solidFill>
            <a:ln w="9525" algn="ctr">
              <a:solidFill>
                <a:schemeClr val="bg1"/>
              </a:solidFill>
              <a:miter lim="800000"/>
              <a:headEnd type="none" w="lg" len="lg"/>
              <a:tailEnd type="none" w="lg" len="lg"/>
            </a:ln>
          </p:spPr>
          <p:txBody>
            <a:bodyPr tIns="91440" bIns="91440" anchor="ctr"/>
            <a:lstStyle/>
            <a:p>
              <a:pPr algn="ctr"/>
              <a:r>
                <a:rPr lang="zh-CN" altLang="en-US" sz="1600" b="1" dirty="0">
                  <a:solidFill>
                    <a:srgbClr val="FFFFFF"/>
                  </a:solidFill>
                  <a:latin typeface="+mn-lt"/>
                </a:rPr>
                <a:t>入帳速度快</a:t>
              </a:r>
              <a:endParaRPr lang="en-US" sz="1600" b="1" dirty="0">
                <a:solidFill>
                  <a:srgbClr val="FFFFFF"/>
                </a:solidFill>
                <a:latin typeface="+mn-lt"/>
              </a:endParaRPr>
            </a:p>
          </p:txBody>
        </p:sp>
        <p:sp>
          <p:nvSpPr>
            <p:cNvPr id="19" name="Rectangle 3">
              <a:extLst>
                <a:ext uri="{FF2B5EF4-FFF2-40B4-BE49-F238E27FC236}">
                  <a16:creationId xmlns:a16="http://schemas.microsoft.com/office/drawing/2014/main" id="{BD0067DF-3896-7E48-8654-5025D91812B6}"/>
                </a:ext>
              </a:extLst>
            </p:cNvPr>
            <p:cNvSpPr>
              <a:spLocks noChangeArrowheads="1"/>
            </p:cNvSpPr>
            <p:nvPr/>
          </p:nvSpPr>
          <p:spPr bwMode="gray">
            <a:xfrm>
              <a:off x="2004334" y="4248555"/>
              <a:ext cx="4627325" cy="846524"/>
            </a:xfrm>
            <a:prstGeom prst="rect">
              <a:avLst/>
            </a:prstGeom>
            <a:solidFill>
              <a:schemeClr val="accent1"/>
            </a:solidFill>
            <a:ln w="9525" algn="ctr">
              <a:solidFill>
                <a:schemeClr val="bg1"/>
              </a:solidFill>
              <a:prstDash val="solid"/>
              <a:miter lim="800000"/>
              <a:headEnd type="none" w="lg" len="lg"/>
              <a:tailEnd type="none" w="lg" len="lg"/>
            </a:ln>
          </p:spPr>
          <p:txBody>
            <a:bodyPr tIns="91440" bIns="91440" anchor="ctr" anchorCtr="0"/>
            <a:lstStyle/>
            <a:p>
              <a:pPr algn="just"/>
              <a:r>
                <a:rPr lang="zh-TW" altLang="en-US" dirty="0">
                  <a:solidFill>
                    <a:srgbClr val="212529"/>
                  </a:solidFill>
                </a:rPr>
                <a:t>由於</a:t>
              </a:r>
              <a:r>
                <a:rPr lang="en" altLang="zh-TW" dirty="0" err="1">
                  <a:solidFill>
                    <a:srgbClr val="212529"/>
                  </a:solidFill>
                </a:rPr>
                <a:t>Zelle</a:t>
              </a:r>
              <a:r>
                <a:rPr lang="zh-TW" altLang="en-US" dirty="0">
                  <a:solidFill>
                    <a:srgbClr val="212529"/>
                  </a:solidFill>
                </a:rPr>
                <a:t>獲得既有銀行的金流體系支援，且</a:t>
              </a:r>
              <a:r>
                <a:rPr lang="zh-TW" altLang="en-US" dirty="0">
                  <a:solidFill>
                    <a:srgbClr val="212529"/>
                  </a:solidFill>
                  <a:latin typeface="Roboto Condensed"/>
                </a:rPr>
                <a:t>內嵌在各家銀行的應用程式中，故</a:t>
              </a:r>
              <a:r>
                <a:rPr lang="zh-TW" altLang="en-US" dirty="0">
                  <a:solidFill>
                    <a:srgbClr val="212529"/>
                  </a:solidFill>
                </a:rPr>
                <a:t>入帳速度優於其他</a:t>
              </a:r>
              <a:r>
                <a:rPr lang="en" altLang="zh-TW" dirty="0">
                  <a:solidFill>
                    <a:srgbClr val="212529"/>
                  </a:solidFill>
                </a:rPr>
                <a:t>P2P</a:t>
              </a:r>
              <a:r>
                <a:rPr lang="zh-TW" altLang="en-US" dirty="0">
                  <a:solidFill>
                    <a:srgbClr val="212529"/>
                  </a:solidFill>
                </a:rPr>
                <a:t>支付服務</a:t>
              </a:r>
              <a:endParaRPr lang="zh-TW" altLang="en-US" dirty="0">
                <a:solidFill>
                  <a:srgbClr val="212529"/>
                </a:solidFill>
                <a:latin typeface="Roboto Condensed"/>
              </a:endParaRPr>
            </a:p>
          </p:txBody>
        </p:sp>
        <p:sp>
          <p:nvSpPr>
            <p:cNvPr id="21" name="Rectangle 2">
              <a:extLst>
                <a:ext uri="{FF2B5EF4-FFF2-40B4-BE49-F238E27FC236}">
                  <a16:creationId xmlns:a16="http://schemas.microsoft.com/office/drawing/2014/main" id="{DA35B282-EEA7-EB45-9C6E-C3E257A34E23}"/>
                </a:ext>
              </a:extLst>
            </p:cNvPr>
            <p:cNvSpPr>
              <a:spLocks noChangeArrowheads="1"/>
            </p:cNvSpPr>
            <p:nvPr/>
          </p:nvSpPr>
          <p:spPr bwMode="gray">
            <a:xfrm>
              <a:off x="677129" y="5141526"/>
              <a:ext cx="1312117" cy="846524"/>
            </a:xfrm>
            <a:prstGeom prst="rect">
              <a:avLst/>
            </a:prstGeom>
            <a:solidFill>
              <a:srgbClr val="007167"/>
            </a:solidFill>
            <a:ln w="9525" algn="ctr">
              <a:solidFill>
                <a:schemeClr val="bg1"/>
              </a:solidFill>
              <a:miter lim="800000"/>
              <a:headEnd type="none" w="lg" len="lg"/>
              <a:tailEnd type="none" w="lg" len="lg"/>
            </a:ln>
          </p:spPr>
          <p:txBody>
            <a:bodyPr tIns="91440" bIns="91440" anchor="ctr"/>
            <a:lstStyle/>
            <a:p>
              <a:pPr algn="ctr"/>
              <a:r>
                <a:rPr lang="zh-CN" altLang="en-US" sz="1600" b="1" dirty="0">
                  <a:solidFill>
                    <a:srgbClr val="FFFFFF"/>
                  </a:solidFill>
                  <a:latin typeface="+mn-lt"/>
                </a:rPr>
                <a:t>免手續費</a:t>
              </a:r>
              <a:endParaRPr lang="en-US" sz="1600" b="1" dirty="0">
                <a:solidFill>
                  <a:srgbClr val="FFFFFF"/>
                </a:solidFill>
                <a:latin typeface="+mn-lt"/>
              </a:endParaRPr>
            </a:p>
          </p:txBody>
        </p:sp>
        <p:sp>
          <p:nvSpPr>
            <p:cNvPr id="22" name="Rectangle 3">
              <a:extLst>
                <a:ext uri="{FF2B5EF4-FFF2-40B4-BE49-F238E27FC236}">
                  <a16:creationId xmlns:a16="http://schemas.microsoft.com/office/drawing/2014/main" id="{2BCDE36D-0B2F-264D-883F-CDD456AEBF12}"/>
                </a:ext>
              </a:extLst>
            </p:cNvPr>
            <p:cNvSpPr>
              <a:spLocks noChangeArrowheads="1"/>
            </p:cNvSpPr>
            <p:nvPr/>
          </p:nvSpPr>
          <p:spPr bwMode="gray">
            <a:xfrm>
              <a:off x="2004334" y="5142983"/>
              <a:ext cx="4627325" cy="846524"/>
            </a:xfrm>
            <a:prstGeom prst="rect">
              <a:avLst/>
            </a:prstGeom>
            <a:solidFill>
              <a:schemeClr val="accent1"/>
            </a:solidFill>
            <a:ln w="9525" algn="ctr">
              <a:solidFill>
                <a:schemeClr val="bg1"/>
              </a:solidFill>
              <a:prstDash val="solid"/>
              <a:miter lim="800000"/>
              <a:headEnd type="none" w="lg" len="lg"/>
              <a:tailEnd type="none" w="lg" len="lg"/>
            </a:ln>
          </p:spPr>
          <p:txBody>
            <a:bodyPr tIns="91440" bIns="91440" anchor="ctr" anchorCtr="0"/>
            <a:lstStyle/>
            <a:p>
              <a:pPr algn="just"/>
              <a:r>
                <a:rPr lang="zh-TW" altLang="en-US" dirty="0">
                  <a:solidFill>
                    <a:srgbClr val="212529"/>
                  </a:solidFill>
                </a:rPr>
                <a:t>因多數銀行皆在</a:t>
              </a:r>
              <a:r>
                <a:rPr lang="en" altLang="zh-TW" dirty="0" err="1">
                  <a:solidFill>
                    <a:srgbClr val="212529"/>
                  </a:solidFill>
                </a:rPr>
                <a:t>Zelle</a:t>
              </a:r>
              <a:r>
                <a:rPr lang="zh-CN" altLang="en-US" dirty="0">
                  <a:solidFill>
                    <a:srgbClr val="212529"/>
                  </a:solidFill>
                </a:rPr>
                <a:t>合作網絡內，所以</a:t>
              </a:r>
              <a:r>
                <a:rPr lang="zh-TW" altLang="en-US" dirty="0">
                  <a:solidFill>
                    <a:srgbClr val="212529"/>
                  </a:solidFill>
                  <a:latin typeface="Roboto Condensed"/>
                </a:rPr>
                <a:t>即使不同人有不同銀行帳戶，都可以用</a:t>
              </a:r>
              <a:r>
                <a:rPr lang="en" altLang="zh-TW" dirty="0" err="1">
                  <a:solidFill>
                    <a:srgbClr val="212529"/>
                  </a:solidFill>
                  <a:latin typeface="Roboto Condensed"/>
                </a:rPr>
                <a:t>Zelle</a:t>
              </a:r>
              <a:r>
                <a:rPr lang="en" altLang="zh-TW" dirty="0">
                  <a:solidFill>
                    <a:srgbClr val="212529"/>
                  </a:solidFill>
                  <a:latin typeface="Roboto Condensed"/>
                </a:rPr>
                <a:t> </a:t>
              </a:r>
              <a:r>
                <a:rPr lang="zh-TW" altLang="en-US" dirty="0">
                  <a:solidFill>
                    <a:srgbClr val="212529"/>
                  </a:solidFill>
                  <a:latin typeface="Roboto Condensed"/>
                </a:rPr>
                <a:t>支付而不需手續費</a:t>
              </a:r>
            </a:p>
          </p:txBody>
        </p:sp>
        <p:sp>
          <p:nvSpPr>
            <p:cNvPr id="23" name="Rectangle 2">
              <a:extLst>
                <a:ext uri="{FF2B5EF4-FFF2-40B4-BE49-F238E27FC236}">
                  <a16:creationId xmlns:a16="http://schemas.microsoft.com/office/drawing/2014/main" id="{22ED6F02-1DB5-A34C-91C1-B9018662A2BC}"/>
                </a:ext>
              </a:extLst>
            </p:cNvPr>
            <p:cNvSpPr>
              <a:spLocks noChangeArrowheads="1"/>
            </p:cNvSpPr>
            <p:nvPr/>
          </p:nvSpPr>
          <p:spPr bwMode="gray">
            <a:xfrm>
              <a:off x="677129" y="2301844"/>
              <a:ext cx="1312117" cy="1030912"/>
            </a:xfrm>
            <a:prstGeom prst="rect">
              <a:avLst/>
            </a:prstGeom>
            <a:solidFill>
              <a:srgbClr val="007167"/>
            </a:solidFill>
            <a:ln w="9525" algn="ctr">
              <a:solidFill>
                <a:schemeClr val="bg1"/>
              </a:solidFill>
              <a:miter lim="800000"/>
              <a:headEnd type="none" w="lg" len="lg"/>
              <a:tailEnd type="none" w="lg" len="lg"/>
            </a:ln>
          </p:spPr>
          <p:txBody>
            <a:bodyPr tIns="91440" bIns="91440" anchor="ctr"/>
            <a:lstStyle/>
            <a:p>
              <a:pPr algn="l"/>
              <a:r>
                <a:rPr lang="zh-TW" altLang="en-US" sz="1600" b="1" dirty="0">
                  <a:solidFill>
                    <a:srgbClr val="FFFFFF"/>
                  </a:solidFill>
                </a:rPr>
                <a:t>輸入電話或</a:t>
              </a:r>
              <a:r>
                <a:rPr lang="en" altLang="zh-TW" sz="1600" b="1" dirty="0">
                  <a:solidFill>
                    <a:srgbClr val="FFFFFF"/>
                  </a:solidFill>
                </a:rPr>
                <a:t>email</a:t>
              </a:r>
              <a:r>
                <a:rPr lang="zh-TW" altLang="en-US" sz="1600" b="1" dirty="0">
                  <a:solidFill>
                    <a:srgbClr val="FFFFFF"/>
                  </a:solidFill>
                </a:rPr>
                <a:t>即可轉帳</a:t>
              </a:r>
              <a:endParaRPr lang="en-US" sz="1600" b="1" dirty="0">
                <a:solidFill>
                  <a:srgbClr val="FFFFFF"/>
                </a:solidFill>
                <a:latin typeface="+mn-lt"/>
              </a:endParaRPr>
            </a:p>
          </p:txBody>
        </p:sp>
        <p:sp>
          <p:nvSpPr>
            <p:cNvPr id="24" name="Rectangle 3">
              <a:extLst>
                <a:ext uri="{FF2B5EF4-FFF2-40B4-BE49-F238E27FC236}">
                  <a16:creationId xmlns:a16="http://schemas.microsoft.com/office/drawing/2014/main" id="{56798DAC-80FE-3F4F-A845-2B3BF6925039}"/>
                </a:ext>
              </a:extLst>
            </p:cNvPr>
            <p:cNvSpPr>
              <a:spLocks noChangeArrowheads="1"/>
            </p:cNvSpPr>
            <p:nvPr/>
          </p:nvSpPr>
          <p:spPr bwMode="gray">
            <a:xfrm>
              <a:off x="2004334" y="2303301"/>
              <a:ext cx="4627325" cy="1030912"/>
            </a:xfrm>
            <a:prstGeom prst="rect">
              <a:avLst/>
            </a:prstGeom>
            <a:solidFill>
              <a:schemeClr val="accent1"/>
            </a:solidFill>
            <a:ln w="9525" algn="ctr">
              <a:solidFill>
                <a:schemeClr val="bg1"/>
              </a:solidFill>
              <a:prstDash val="solid"/>
              <a:miter lim="800000"/>
              <a:headEnd type="none" w="lg" len="lg"/>
              <a:tailEnd type="none" w="lg" len="lg"/>
            </a:ln>
          </p:spPr>
          <p:txBody>
            <a:bodyPr tIns="91440" bIns="91440" anchor="ctr" anchorCtr="0"/>
            <a:lstStyle/>
            <a:p>
              <a:pPr algn="just"/>
              <a:r>
                <a:rPr lang="zh-TW" altLang="en-US" dirty="0">
                  <a:solidFill>
                    <a:srgbClr val="212529"/>
                  </a:solidFill>
                  <a:latin typeface="Roboto Condensed"/>
                </a:rPr>
                <a:t>用戶僅需要收款人的電話號碼或</a:t>
              </a:r>
              <a:r>
                <a:rPr lang="en" altLang="zh-TW" dirty="0">
                  <a:solidFill>
                    <a:srgbClr val="212529"/>
                  </a:solidFill>
                  <a:latin typeface="Roboto Condensed"/>
                </a:rPr>
                <a:t>email</a:t>
              </a:r>
              <a:r>
                <a:rPr lang="zh-TW" altLang="en-US" dirty="0">
                  <a:solidFill>
                    <a:srgbClr val="212529"/>
                  </a:solidFill>
                  <a:latin typeface="Roboto Condensed"/>
                </a:rPr>
                <a:t>地址、無需輸入銀行帳戶，就能輕鬆完成拆帳或轉帳，省去過去的現金交易，或是需要開支票、臨櫃匯款、</a:t>
              </a:r>
              <a:r>
                <a:rPr lang="en" altLang="zh-TW" dirty="0">
                  <a:solidFill>
                    <a:srgbClr val="212529"/>
                  </a:solidFill>
                  <a:latin typeface="Roboto Condensed"/>
                </a:rPr>
                <a:t>ATM</a:t>
              </a:r>
              <a:r>
                <a:rPr lang="zh-TW" altLang="en-US" dirty="0">
                  <a:solidFill>
                    <a:srgbClr val="212529"/>
                  </a:solidFill>
                  <a:latin typeface="Roboto Condensed"/>
                </a:rPr>
                <a:t>提款機轉帳的冗長流程</a:t>
              </a:r>
            </a:p>
          </p:txBody>
        </p:sp>
      </p:grpSp>
      <p:sp>
        <p:nvSpPr>
          <p:cNvPr id="28" name="Freeform 10">
            <a:extLst>
              <a:ext uri="{FF2B5EF4-FFF2-40B4-BE49-F238E27FC236}">
                <a16:creationId xmlns:a16="http://schemas.microsoft.com/office/drawing/2014/main" id="{C6645030-512A-8247-BE16-8FD7626A1942}"/>
              </a:ext>
            </a:extLst>
          </p:cNvPr>
          <p:cNvSpPr>
            <a:spLocks/>
          </p:cNvSpPr>
          <p:nvPr/>
        </p:nvSpPr>
        <p:spPr bwMode="gray">
          <a:xfrm>
            <a:off x="230237" y="2621446"/>
            <a:ext cx="461887" cy="482600"/>
          </a:xfrm>
          <a:custGeom>
            <a:avLst/>
            <a:gdLst>
              <a:gd name="T0" fmla="*/ 2147483647 w 352"/>
              <a:gd name="T1" fmla="*/ 2147483647 h 380"/>
              <a:gd name="T2" fmla="*/ 2147483647 w 352"/>
              <a:gd name="T3" fmla="*/ 2147483647 h 380"/>
              <a:gd name="T4" fmla="*/ 2147483647 w 352"/>
              <a:gd name="T5" fmla="*/ 2147483647 h 380"/>
              <a:gd name="T6" fmla="*/ 2147483647 w 352"/>
              <a:gd name="T7" fmla="*/ 2147483647 h 380"/>
              <a:gd name="T8" fmla="*/ 2147483647 w 352"/>
              <a:gd name="T9" fmla="*/ 2147483647 h 380"/>
              <a:gd name="T10" fmla="*/ 2147483647 w 352"/>
              <a:gd name="T11" fmla="*/ 2147483647 h 380"/>
              <a:gd name="T12" fmla="*/ 2147483647 w 352"/>
              <a:gd name="T13" fmla="*/ 2147483647 h 380"/>
              <a:gd name="T14" fmla="*/ 2147483647 w 352"/>
              <a:gd name="T15" fmla="*/ 2147483647 h 380"/>
              <a:gd name="T16" fmla="*/ 0 60000 65536"/>
              <a:gd name="T17" fmla="*/ 0 60000 65536"/>
              <a:gd name="T18" fmla="*/ 0 60000 65536"/>
              <a:gd name="T19" fmla="*/ 0 60000 65536"/>
              <a:gd name="T20" fmla="*/ 0 60000 65536"/>
              <a:gd name="T21" fmla="*/ 0 60000 65536"/>
              <a:gd name="T22" fmla="*/ 0 60000 65536"/>
              <a:gd name="T23" fmla="*/ 0 60000 65536"/>
              <a:gd name="T24" fmla="*/ 0 w 352"/>
              <a:gd name="T25" fmla="*/ 0 h 380"/>
              <a:gd name="T26" fmla="*/ 352 w 352"/>
              <a:gd name="T27" fmla="*/ 380 h 38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52" h="380">
                <a:moveTo>
                  <a:pt x="2" y="264"/>
                </a:moveTo>
                <a:cubicBezTo>
                  <a:pt x="42" y="304"/>
                  <a:pt x="56" y="361"/>
                  <a:pt x="78" y="380"/>
                </a:cubicBezTo>
                <a:cubicBezTo>
                  <a:pt x="105" y="379"/>
                  <a:pt x="132" y="378"/>
                  <a:pt x="132" y="378"/>
                </a:cubicBezTo>
                <a:cubicBezTo>
                  <a:pt x="190" y="174"/>
                  <a:pt x="352" y="26"/>
                  <a:pt x="352" y="26"/>
                </a:cubicBezTo>
                <a:cubicBezTo>
                  <a:pt x="318" y="0"/>
                  <a:pt x="296" y="14"/>
                  <a:pt x="296" y="14"/>
                </a:cubicBezTo>
                <a:cubicBezTo>
                  <a:pt x="296" y="14"/>
                  <a:pt x="186" y="130"/>
                  <a:pt x="102" y="304"/>
                </a:cubicBezTo>
                <a:cubicBezTo>
                  <a:pt x="86" y="258"/>
                  <a:pt x="28" y="242"/>
                  <a:pt x="28" y="242"/>
                </a:cubicBezTo>
                <a:cubicBezTo>
                  <a:pt x="28" y="242"/>
                  <a:pt x="0" y="246"/>
                  <a:pt x="2" y="264"/>
                </a:cubicBezTo>
                <a:close/>
              </a:path>
            </a:pathLst>
          </a:custGeom>
          <a:solidFill>
            <a:srgbClr val="C10307"/>
          </a:solidFill>
          <a:ln w="9525" cap="flat" cmpd="sng">
            <a:noFill/>
            <a:prstDash val="solid"/>
            <a:round/>
            <a:headEnd type="none" w="med" len="med"/>
            <a:tailEnd type="none" w="med" len="med"/>
          </a:ln>
        </p:spPr>
        <p:txBody>
          <a:bodyPr tIns="91440" bIns="91440" anchor="ctr"/>
          <a:lstStyle/>
          <a:p>
            <a:pPr fontAlgn="base">
              <a:spcBef>
                <a:spcPct val="0"/>
              </a:spcBef>
              <a:spcAft>
                <a:spcPct val="0"/>
              </a:spcAft>
            </a:pPr>
            <a:endParaRPr lang="en-US" sz="1400" b="1">
              <a:solidFill>
                <a:srgbClr val="000000"/>
              </a:solidFill>
            </a:endParaRPr>
          </a:p>
        </p:txBody>
      </p:sp>
    </p:spTree>
    <p:extLst>
      <p:ext uri="{BB962C8B-B14F-4D97-AF65-F5344CB8AC3E}">
        <p14:creationId xmlns:p14="http://schemas.microsoft.com/office/powerpoint/2010/main" val="16276186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FEDA9B00-2028-F542-B89D-F4D7E994C88F}"/>
              </a:ext>
            </a:extLst>
          </p:cNvPr>
          <p:cNvSpPr/>
          <p:nvPr/>
        </p:nvSpPr>
        <p:spPr>
          <a:xfrm>
            <a:off x="768193" y="2624435"/>
            <a:ext cx="8686993" cy="923330"/>
          </a:xfrm>
          <a:prstGeom prst="rect">
            <a:avLst/>
          </a:prstGeom>
          <a:noFill/>
        </p:spPr>
        <p:txBody>
          <a:bodyPr wrap="none" lIns="91440" tIns="45720" rIns="91440" bIns="45720">
            <a:spAutoFit/>
          </a:bodyPr>
          <a:lstStyle/>
          <a:p>
            <a:r>
              <a:rPr lang="en" altLang="zh-TW" sz="54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Investment management </a:t>
            </a:r>
          </a:p>
        </p:txBody>
      </p:sp>
    </p:spTree>
    <p:extLst>
      <p:ext uri="{BB962C8B-B14F-4D97-AF65-F5344CB8AC3E}">
        <p14:creationId xmlns:p14="http://schemas.microsoft.com/office/powerpoint/2010/main" val="13581269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92618081-566E-8E4C-BBAB-401B90B9CE0C}"/>
              </a:ext>
            </a:extLst>
          </p:cNvPr>
          <p:cNvSpPr txBox="1"/>
          <p:nvPr/>
        </p:nvSpPr>
        <p:spPr>
          <a:xfrm>
            <a:off x="137131" y="288464"/>
            <a:ext cx="2667000" cy="400110"/>
          </a:xfrm>
          <a:prstGeom prst="rect">
            <a:avLst/>
          </a:prstGeom>
          <a:noFill/>
        </p:spPr>
        <p:txBody>
          <a:bodyPr wrap="square" rtlCol="0">
            <a:spAutoFit/>
          </a:bodyPr>
          <a:lstStyle/>
          <a:p>
            <a:r>
              <a:rPr kumimoji="1" lang="zh-CN" altLang="en-US" sz="2000" b="1" dirty="0"/>
              <a:t>新的投資理念</a:t>
            </a:r>
            <a:endParaRPr kumimoji="1" lang="zh-TW" altLang="en-US" sz="2000" b="1" dirty="0">
              <a:latin typeface="+mn-lt"/>
            </a:endParaRPr>
          </a:p>
        </p:txBody>
      </p:sp>
      <p:sp>
        <p:nvSpPr>
          <p:cNvPr id="8" name="矩形 7">
            <a:extLst>
              <a:ext uri="{FF2B5EF4-FFF2-40B4-BE49-F238E27FC236}">
                <a16:creationId xmlns:a16="http://schemas.microsoft.com/office/drawing/2014/main" id="{0CA4C260-3030-3A49-A1DC-96F263CA36BB}"/>
              </a:ext>
            </a:extLst>
          </p:cNvPr>
          <p:cNvSpPr/>
          <p:nvPr/>
        </p:nvSpPr>
        <p:spPr>
          <a:xfrm>
            <a:off x="-2909692" y="2247721"/>
            <a:ext cx="2931233" cy="2246769"/>
          </a:xfrm>
          <a:prstGeom prst="rect">
            <a:avLst/>
          </a:prstGeom>
        </p:spPr>
        <p:txBody>
          <a:bodyPr wrap="square">
            <a:spAutoFit/>
          </a:bodyPr>
          <a:lstStyle/>
          <a:p>
            <a:pPr algn="l"/>
            <a:r>
              <a:rPr lang="zh-CN" altLang="en-US" dirty="0">
                <a:solidFill>
                  <a:srgbClr val="555555"/>
                </a:solidFill>
                <a:latin typeface="Noto Sans"/>
              </a:rPr>
              <a:t>用戶</a:t>
            </a:r>
            <a:r>
              <a:rPr lang="zh-TW" altLang="en-US" dirty="0">
                <a:solidFill>
                  <a:srgbClr val="555555"/>
                </a:solidFill>
                <a:latin typeface="Noto Sans"/>
              </a:rPr>
              <a:t>可將銀行帳號與信用卡連結</a:t>
            </a:r>
            <a:r>
              <a:rPr lang="en" altLang="zh-TW" dirty="0">
                <a:solidFill>
                  <a:srgbClr val="555555"/>
                </a:solidFill>
                <a:latin typeface="Noto Sans"/>
              </a:rPr>
              <a:t>Acorns APP</a:t>
            </a:r>
            <a:r>
              <a:rPr lang="zh-TW" altLang="en-US" dirty="0">
                <a:solidFill>
                  <a:srgbClr val="555555"/>
                </a:solidFill>
                <a:latin typeface="Noto Sans"/>
              </a:rPr>
              <a:t>，每次進行消費或提款時，</a:t>
            </a:r>
            <a:r>
              <a:rPr lang="en" altLang="zh-TW" dirty="0">
                <a:solidFill>
                  <a:srgbClr val="555555"/>
                </a:solidFill>
                <a:latin typeface="Noto Sans"/>
              </a:rPr>
              <a:t>Acorns</a:t>
            </a:r>
            <a:r>
              <a:rPr lang="zh-TW" altLang="en-US" dirty="0">
                <a:solidFill>
                  <a:srgbClr val="555555"/>
                </a:solidFill>
                <a:latin typeface="Noto Sans"/>
              </a:rPr>
              <a:t>會自動將多餘出來的零頭部分扣除並投資。這樣的功能讓用戶在日常消費時便可享有存款及投資的好處。 </a:t>
            </a:r>
            <a:r>
              <a:rPr lang="en" altLang="zh-TW" dirty="0">
                <a:solidFill>
                  <a:srgbClr val="555555"/>
                </a:solidFill>
                <a:latin typeface="Noto Sans"/>
              </a:rPr>
              <a:t>Acorns</a:t>
            </a:r>
            <a:r>
              <a:rPr lang="zh-TW" altLang="en-US" dirty="0">
                <a:solidFill>
                  <a:srgbClr val="555555"/>
                </a:solidFill>
                <a:latin typeface="Noto Sans"/>
              </a:rPr>
              <a:t>亦提供微型存款</a:t>
            </a:r>
            <a:r>
              <a:rPr lang="en-US" altLang="zh-TW" dirty="0">
                <a:solidFill>
                  <a:srgbClr val="555555"/>
                </a:solidFill>
                <a:latin typeface="Noto Sans"/>
              </a:rPr>
              <a:t>(</a:t>
            </a:r>
            <a:r>
              <a:rPr lang="en" altLang="zh-TW" dirty="0" err="1">
                <a:solidFill>
                  <a:srgbClr val="555555"/>
                </a:solidFill>
                <a:latin typeface="Noto Sans"/>
              </a:rPr>
              <a:t>microsaving</a:t>
            </a:r>
            <a:r>
              <a:rPr lang="en" altLang="zh-TW" dirty="0">
                <a:solidFill>
                  <a:srgbClr val="555555"/>
                </a:solidFill>
                <a:latin typeface="Noto Sans"/>
              </a:rPr>
              <a:t>)</a:t>
            </a:r>
            <a:r>
              <a:rPr lang="zh-TW" altLang="en-US" dirty="0">
                <a:solidFill>
                  <a:srgbClr val="555555"/>
                </a:solidFill>
                <a:latin typeface="Noto Sans"/>
              </a:rPr>
              <a:t>的功能，若覺得平常消費的零頭投資太過於瑣碎，用戶可以設定定期自動扣繳一定金額進帳戶，以求更快速地累積財富。</a:t>
            </a:r>
            <a:endParaRPr lang="zh-TW" altLang="en-US" dirty="0"/>
          </a:p>
        </p:txBody>
      </p:sp>
      <p:sp>
        <p:nvSpPr>
          <p:cNvPr id="10" name="矩形 9">
            <a:extLst>
              <a:ext uri="{FF2B5EF4-FFF2-40B4-BE49-F238E27FC236}">
                <a16:creationId xmlns:a16="http://schemas.microsoft.com/office/drawing/2014/main" id="{739B2F7E-6086-0748-97BC-99ABAE3B37E5}"/>
              </a:ext>
            </a:extLst>
          </p:cNvPr>
          <p:cNvSpPr/>
          <p:nvPr/>
        </p:nvSpPr>
        <p:spPr>
          <a:xfrm>
            <a:off x="5345318" y="1011714"/>
            <a:ext cx="4229543" cy="738664"/>
          </a:xfrm>
          <a:prstGeom prst="rect">
            <a:avLst/>
          </a:prstGeom>
          <a:solidFill>
            <a:schemeClr val="bg2">
              <a:lumMod val="20000"/>
              <a:lumOff val="80000"/>
            </a:schemeClr>
          </a:solidFill>
        </p:spPr>
        <p:txBody>
          <a:bodyPr wrap="square">
            <a:spAutoFit/>
          </a:bodyPr>
          <a:lstStyle/>
          <a:p>
            <a:pPr algn="l"/>
            <a:r>
              <a:rPr lang="en" altLang="zh-TW" dirty="0">
                <a:latin typeface="Noto Sans"/>
              </a:rPr>
              <a:t>Acorns</a:t>
            </a:r>
            <a:r>
              <a:rPr lang="zh-TW" altLang="en-US" dirty="0">
                <a:latin typeface="Noto Sans"/>
              </a:rPr>
              <a:t>所瞄準的目標是沒有存款習慣、不具備投資理財知識的美國年輕人族群，希望藉由自動化的方式，教導初出社會的新鮮人存款及投資的重要性。</a:t>
            </a:r>
            <a:endParaRPr lang="zh-TW" altLang="en-US" dirty="0"/>
          </a:p>
        </p:txBody>
      </p:sp>
      <p:pic>
        <p:nvPicPr>
          <p:cNvPr id="11" name="圖片 10">
            <a:extLst>
              <a:ext uri="{FF2B5EF4-FFF2-40B4-BE49-F238E27FC236}">
                <a16:creationId xmlns:a16="http://schemas.microsoft.com/office/drawing/2014/main" id="{200460EA-9152-014D-B78A-2C61A3F06438}"/>
              </a:ext>
            </a:extLst>
          </p:cNvPr>
          <p:cNvPicPr>
            <a:picLocks noChangeAspect="1"/>
          </p:cNvPicPr>
          <p:nvPr/>
        </p:nvPicPr>
        <p:blipFill rotWithShape="1">
          <a:blip r:embed="rId3"/>
          <a:srcRect t="4277" b="5848"/>
          <a:stretch/>
        </p:blipFill>
        <p:spPr>
          <a:xfrm>
            <a:off x="10058472" y="3256158"/>
            <a:ext cx="1707188" cy="3118981"/>
          </a:xfrm>
          <a:prstGeom prst="rect">
            <a:avLst/>
          </a:prstGeom>
        </p:spPr>
      </p:pic>
      <p:sp>
        <p:nvSpPr>
          <p:cNvPr id="12" name="矩形 11">
            <a:extLst>
              <a:ext uri="{FF2B5EF4-FFF2-40B4-BE49-F238E27FC236}">
                <a16:creationId xmlns:a16="http://schemas.microsoft.com/office/drawing/2014/main" id="{62157098-9812-134A-85DE-072296BBCE86}"/>
              </a:ext>
            </a:extLst>
          </p:cNvPr>
          <p:cNvSpPr/>
          <p:nvPr/>
        </p:nvSpPr>
        <p:spPr>
          <a:xfrm>
            <a:off x="9906000" y="488519"/>
            <a:ext cx="2928565" cy="2677656"/>
          </a:xfrm>
          <a:prstGeom prst="rect">
            <a:avLst/>
          </a:prstGeom>
        </p:spPr>
        <p:txBody>
          <a:bodyPr wrap="square">
            <a:spAutoFit/>
          </a:bodyPr>
          <a:lstStyle/>
          <a:p>
            <a:pPr algn="l"/>
            <a:r>
              <a:rPr lang="en-US" altLang="zh-TW" dirty="0">
                <a:solidFill>
                  <a:srgbClr val="333333"/>
                </a:solidFill>
                <a:latin typeface="微軟正黑體" panose="020B0604030504040204" pitchFamily="34" charset="-120"/>
                <a:ea typeface="微軟正黑體" panose="020B0604030504040204" pitchFamily="34" charset="-120"/>
              </a:rPr>
              <a:t>2-</a:t>
            </a:r>
            <a:r>
              <a:rPr lang="zh-TW" altLang="en-US" dirty="0">
                <a:solidFill>
                  <a:srgbClr val="333333"/>
                </a:solidFill>
                <a:latin typeface="微軟正黑體" panose="020B0604030504040204" pitchFamily="34" charset="-120"/>
                <a:ea typeface="微軟正黑體" panose="020B0604030504040204" pitchFamily="34" charset="-120"/>
              </a:rPr>
              <a:t>個人退休金帳戶</a:t>
            </a:r>
            <a:r>
              <a:rPr lang="en" altLang="zh-TW" dirty="0">
                <a:solidFill>
                  <a:srgbClr val="333333"/>
                </a:solidFill>
                <a:latin typeface="微軟正黑體" panose="020B0604030504040204" pitchFamily="34" charset="-120"/>
                <a:ea typeface="微軟正黑體" panose="020B0604030504040204" pitchFamily="34" charset="-120"/>
              </a:rPr>
              <a:t>Acorns Later</a:t>
            </a:r>
          </a:p>
          <a:p>
            <a:pPr algn="l"/>
            <a:r>
              <a:rPr lang="en" altLang="zh-TW" dirty="0">
                <a:solidFill>
                  <a:srgbClr val="333333"/>
                </a:solidFill>
                <a:latin typeface="微軟正黑體" panose="020B0604030504040204" pitchFamily="34" charset="-120"/>
                <a:ea typeface="微軟正黑體" panose="020B0604030504040204" pitchFamily="34" charset="-120"/>
              </a:rPr>
              <a:t>2018</a:t>
            </a:r>
            <a:r>
              <a:rPr lang="zh-TW" altLang="en-US" dirty="0">
                <a:solidFill>
                  <a:srgbClr val="333333"/>
                </a:solidFill>
                <a:latin typeface="微軟正黑體" panose="020B0604030504040204" pitchFamily="34" charset="-120"/>
                <a:ea typeface="微軟正黑體" panose="020B0604030504040204" pitchFamily="34" charset="-120"/>
              </a:rPr>
              <a:t>年，與</a:t>
            </a:r>
            <a:r>
              <a:rPr lang="en" altLang="zh-TW" dirty="0" err="1">
                <a:solidFill>
                  <a:srgbClr val="333333"/>
                </a:solidFill>
                <a:latin typeface="微軟正黑體" panose="020B0604030504040204" pitchFamily="34" charset="-120"/>
                <a:ea typeface="微軟正黑體" panose="020B0604030504040204" pitchFamily="34" charset="-120"/>
              </a:rPr>
              <a:t>Lincholn</a:t>
            </a:r>
            <a:r>
              <a:rPr lang="en" altLang="zh-TW" dirty="0">
                <a:solidFill>
                  <a:srgbClr val="333333"/>
                </a:solidFill>
                <a:latin typeface="微軟正黑體" panose="020B0604030504040204" pitchFamily="34" charset="-120"/>
                <a:ea typeface="微軟正黑體" panose="020B0604030504040204" pitchFamily="34" charset="-120"/>
              </a:rPr>
              <a:t> Savings Bank</a:t>
            </a:r>
            <a:r>
              <a:rPr lang="zh-TW" altLang="en-US" dirty="0">
                <a:solidFill>
                  <a:srgbClr val="333333"/>
                </a:solidFill>
                <a:latin typeface="微軟正黑體" panose="020B0604030504040204" pitchFamily="34" charset="-120"/>
                <a:ea typeface="微軟正黑體" panose="020B0604030504040204" pitchFamily="34" charset="-120"/>
              </a:rPr>
              <a:t>達成協議，增加了個人退休金帳戶、</a:t>
            </a:r>
            <a:r>
              <a:rPr lang="en" altLang="zh-TW" dirty="0">
                <a:solidFill>
                  <a:srgbClr val="333333"/>
                </a:solidFill>
                <a:latin typeface="微軟正黑體" panose="020B0604030504040204" pitchFamily="34" charset="-120"/>
                <a:ea typeface="微軟正黑體" panose="020B0604030504040204" pitchFamily="34" charset="-120"/>
              </a:rPr>
              <a:t>Acorns</a:t>
            </a:r>
            <a:r>
              <a:rPr lang="zh-TW" altLang="en-US" dirty="0">
                <a:solidFill>
                  <a:srgbClr val="333333"/>
                </a:solidFill>
                <a:latin typeface="微軟正黑體" panose="020B0604030504040204" pitchFamily="34" charset="-120"/>
                <a:ea typeface="微軟正黑體" panose="020B0604030504040204" pitchFamily="34" charset="-120"/>
              </a:rPr>
              <a:t>品牌的支票帳戶和借記卡。自動退休帳戶服務「</a:t>
            </a:r>
            <a:r>
              <a:rPr lang="en" altLang="zh-TW" dirty="0">
                <a:solidFill>
                  <a:srgbClr val="333333"/>
                </a:solidFill>
                <a:latin typeface="微軟正黑體" panose="020B0604030504040204" pitchFamily="34" charset="-120"/>
                <a:ea typeface="微軟正黑體" panose="020B0604030504040204" pitchFamily="34" charset="-120"/>
              </a:rPr>
              <a:t>Acorns Later</a:t>
            </a:r>
            <a:r>
              <a:rPr lang="zh-TW" altLang="en" dirty="0">
                <a:solidFill>
                  <a:srgbClr val="333333"/>
                </a:solidFill>
                <a:latin typeface="微軟正黑體" panose="020B0604030504040204" pitchFamily="34" charset="-120"/>
                <a:ea typeface="微軟正黑體" panose="020B0604030504040204" pitchFamily="34" charset="-120"/>
              </a:rPr>
              <a:t>」，</a:t>
            </a:r>
            <a:r>
              <a:rPr lang="zh-TW" altLang="en-US" dirty="0">
                <a:solidFill>
                  <a:srgbClr val="333333"/>
                </a:solidFill>
                <a:latin typeface="微軟正黑體" panose="020B0604030504040204" pitchFamily="34" charset="-120"/>
                <a:ea typeface="微軟正黑體" panose="020B0604030504040204" pitchFamily="34" charset="-120"/>
              </a:rPr>
              <a:t>目前已有超</a:t>
            </a:r>
            <a:r>
              <a:rPr lang="en-US" altLang="zh-TW" dirty="0">
                <a:solidFill>
                  <a:srgbClr val="333333"/>
                </a:solidFill>
                <a:latin typeface="微軟正黑體" panose="020B0604030504040204" pitchFamily="34" charset="-120"/>
                <a:ea typeface="微軟正黑體" panose="020B0604030504040204" pitchFamily="34" charset="-120"/>
              </a:rPr>
              <a:t>35</a:t>
            </a:r>
            <a:r>
              <a:rPr lang="zh-TW" altLang="en-US" dirty="0">
                <a:solidFill>
                  <a:srgbClr val="333333"/>
                </a:solidFill>
                <a:latin typeface="微軟正黑體" panose="020B0604030504040204" pitchFamily="34" charset="-120"/>
                <a:ea typeface="微軟正黑體" panose="020B0604030504040204" pitchFamily="34" charset="-120"/>
              </a:rPr>
              <a:t>萬用戶參與投資，投資金額達</a:t>
            </a:r>
            <a:r>
              <a:rPr lang="en-US" altLang="zh-TW" dirty="0">
                <a:solidFill>
                  <a:srgbClr val="333333"/>
                </a:solidFill>
                <a:latin typeface="微軟正黑體" panose="020B0604030504040204" pitchFamily="34" charset="-120"/>
                <a:ea typeface="微軟正黑體" panose="020B0604030504040204" pitchFamily="34" charset="-120"/>
              </a:rPr>
              <a:t>4000</a:t>
            </a:r>
            <a:r>
              <a:rPr lang="zh-TW" altLang="en-US" dirty="0">
                <a:solidFill>
                  <a:srgbClr val="333333"/>
                </a:solidFill>
                <a:latin typeface="微軟正黑體" panose="020B0604030504040204" pitchFamily="34" charset="-120"/>
                <a:ea typeface="微軟正黑體" panose="020B0604030504040204" pitchFamily="34" charset="-120"/>
              </a:rPr>
              <a:t>萬美元。</a:t>
            </a:r>
            <a:r>
              <a:rPr lang="en" altLang="zh-TW" dirty="0">
                <a:solidFill>
                  <a:srgbClr val="333333"/>
                </a:solidFill>
                <a:latin typeface="微軟正黑體" panose="020B0604030504040204" pitchFamily="34" charset="-120"/>
                <a:ea typeface="微軟正黑體" panose="020B0604030504040204" pitchFamily="34" charset="-120"/>
              </a:rPr>
              <a:t>Acorns</a:t>
            </a:r>
            <a:r>
              <a:rPr lang="zh-TW" altLang="en-US" dirty="0">
                <a:solidFill>
                  <a:srgbClr val="333333"/>
                </a:solidFill>
                <a:latin typeface="微軟正黑體" panose="020B0604030504040204" pitchFamily="34" charset="-120"/>
                <a:ea typeface="微軟正黑體" panose="020B0604030504040204" pitchFamily="34" charset="-120"/>
              </a:rPr>
              <a:t>用戶平均年齡為</a:t>
            </a:r>
            <a:r>
              <a:rPr lang="en-US" altLang="zh-TW" dirty="0">
                <a:solidFill>
                  <a:srgbClr val="333333"/>
                </a:solidFill>
                <a:latin typeface="微軟正黑體" panose="020B0604030504040204" pitchFamily="34" charset="-120"/>
                <a:ea typeface="微軟正黑體" panose="020B0604030504040204" pitchFamily="34" charset="-120"/>
              </a:rPr>
              <a:t>32</a:t>
            </a:r>
            <a:r>
              <a:rPr lang="zh-TW" altLang="en-US" dirty="0">
                <a:solidFill>
                  <a:srgbClr val="333333"/>
                </a:solidFill>
                <a:latin typeface="微軟正黑體" panose="020B0604030504040204" pitchFamily="34" charset="-120"/>
                <a:ea typeface="微軟正黑體" panose="020B0604030504040204" pitchFamily="34" charset="-120"/>
              </a:rPr>
              <a:t>歲，收入在</a:t>
            </a:r>
            <a:r>
              <a:rPr lang="en-US" altLang="zh-TW" dirty="0">
                <a:solidFill>
                  <a:srgbClr val="333333"/>
                </a:solidFill>
                <a:latin typeface="微軟正黑體" panose="020B0604030504040204" pitchFamily="34" charset="-120"/>
                <a:ea typeface="微軟正黑體" panose="020B0604030504040204" pitchFamily="34" charset="-120"/>
              </a:rPr>
              <a:t>5</a:t>
            </a:r>
            <a:r>
              <a:rPr lang="zh-TW" altLang="en-US" dirty="0">
                <a:solidFill>
                  <a:srgbClr val="333333"/>
                </a:solidFill>
                <a:latin typeface="微軟正黑體" panose="020B0604030504040204" pitchFamily="34" charset="-120"/>
                <a:ea typeface="微軟正黑體" panose="020B0604030504040204" pitchFamily="34" charset="-120"/>
              </a:rPr>
              <a:t>萬美元和</a:t>
            </a:r>
            <a:r>
              <a:rPr lang="en-US" altLang="zh-TW" dirty="0">
                <a:solidFill>
                  <a:srgbClr val="333333"/>
                </a:solidFill>
                <a:latin typeface="微軟正黑體" panose="020B0604030504040204" pitchFamily="34" charset="-120"/>
                <a:ea typeface="微軟正黑體" panose="020B0604030504040204" pitchFamily="34" charset="-120"/>
              </a:rPr>
              <a:t>6</a:t>
            </a:r>
            <a:r>
              <a:rPr lang="zh-TW" altLang="en-US" dirty="0">
                <a:solidFill>
                  <a:srgbClr val="333333"/>
                </a:solidFill>
                <a:latin typeface="微軟正黑體" panose="020B0604030504040204" pitchFamily="34" charset="-120"/>
                <a:ea typeface="微軟正黑體" panose="020B0604030504040204" pitchFamily="34" charset="-120"/>
              </a:rPr>
              <a:t>萬美元之間。當然，</a:t>
            </a:r>
            <a:r>
              <a:rPr lang="en" altLang="zh-TW" dirty="0">
                <a:solidFill>
                  <a:srgbClr val="333333"/>
                </a:solidFill>
                <a:latin typeface="微軟正黑體" panose="020B0604030504040204" pitchFamily="34" charset="-120"/>
                <a:ea typeface="微軟正黑體" panose="020B0604030504040204" pitchFamily="34" charset="-120"/>
              </a:rPr>
              <a:t>Acorns</a:t>
            </a:r>
            <a:r>
              <a:rPr lang="zh-TW" altLang="en-US" dirty="0">
                <a:solidFill>
                  <a:srgbClr val="333333"/>
                </a:solidFill>
                <a:latin typeface="微軟正黑體" panose="020B0604030504040204" pitchFamily="34" charset="-120"/>
                <a:ea typeface="微軟正黑體" panose="020B0604030504040204" pitchFamily="34" charset="-120"/>
              </a:rPr>
              <a:t>用戶也有</a:t>
            </a:r>
            <a:r>
              <a:rPr lang="en-US" altLang="zh-TW" dirty="0">
                <a:solidFill>
                  <a:srgbClr val="333333"/>
                </a:solidFill>
                <a:latin typeface="微軟正黑體" panose="020B0604030504040204" pitchFamily="34" charset="-120"/>
                <a:ea typeface="微軟正黑體" panose="020B0604030504040204" pitchFamily="34" charset="-120"/>
              </a:rPr>
              <a:t>98</a:t>
            </a:r>
            <a:r>
              <a:rPr lang="zh-TW" altLang="en-US" dirty="0">
                <a:solidFill>
                  <a:srgbClr val="333333"/>
                </a:solidFill>
                <a:latin typeface="微軟正黑體" panose="020B0604030504040204" pitchFamily="34" charset="-120"/>
                <a:ea typeface="微軟正黑體" panose="020B0604030504040204" pitchFamily="34" charset="-120"/>
              </a:rPr>
              <a:t>歲高齡的。</a:t>
            </a:r>
            <a:r>
              <a:rPr lang="en" altLang="zh-TW" dirty="0">
                <a:solidFill>
                  <a:srgbClr val="333333"/>
                </a:solidFill>
                <a:latin typeface="微軟正黑體" panose="020B0604030504040204" pitchFamily="34" charset="-120"/>
                <a:ea typeface="微軟正黑體" panose="020B0604030504040204" pitchFamily="34" charset="-120"/>
              </a:rPr>
              <a:t>Kerner</a:t>
            </a:r>
            <a:r>
              <a:rPr lang="zh-TW" altLang="en-US" dirty="0">
                <a:solidFill>
                  <a:srgbClr val="333333"/>
                </a:solidFill>
                <a:latin typeface="微軟正黑體" panose="020B0604030504040204" pitchFamily="34" charset="-120"/>
                <a:ea typeface="微軟正黑體" panose="020B0604030504040204" pitchFamily="34" charset="-120"/>
              </a:rPr>
              <a:t>表示，和</a:t>
            </a:r>
            <a:r>
              <a:rPr lang="en" altLang="zh-TW" dirty="0">
                <a:solidFill>
                  <a:srgbClr val="333333"/>
                </a:solidFill>
                <a:latin typeface="微軟正黑體" panose="020B0604030504040204" pitchFamily="34" charset="-120"/>
                <a:ea typeface="微軟正黑體" panose="020B0604030504040204" pitchFamily="34" charset="-120"/>
              </a:rPr>
              <a:t>CNBC</a:t>
            </a:r>
            <a:r>
              <a:rPr lang="zh-TW" altLang="en-US" dirty="0">
                <a:solidFill>
                  <a:srgbClr val="333333"/>
                </a:solidFill>
                <a:latin typeface="微軟正黑體" panose="020B0604030504040204" pitchFamily="34" charset="-120"/>
                <a:ea typeface="微軟正黑體" panose="020B0604030504040204" pitchFamily="34" charset="-120"/>
              </a:rPr>
              <a:t>的合作關係能夠吸引到更多潛在金融用戶。</a:t>
            </a:r>
          </a:p>
        </p:txBody>
      </p:sp>
      <p:grpSp>
        <p:nvGrpSpPr>
          <p:cNvPr id="26" name="群組 25">
            <a:extLst>
              <a:ext uri="{FF2B5EF4-FFF2-40B4-BE49-F238E27FC236}">
                <a16:creationId xmlns:a16="http://schemas.microsoft.com/office/drawing/2014/main" id="{3DE74105-C91C-2947-8C15-A684E9C558B5}"/>
              </a:ext>
            </a:extLst>
          </p:cNvPr>
          <p:cNvGrpSpPr/>
          <p:nvPr/>
        </p:nvGrpSpPr>
        <p:grpSpPr>
          <a:xfrm>
            <a:off x="910635" y="957804"/>
            <a:ext cx="4201314" cy="5445582"/>
            <a:chOff x="463285" y="967095"/>
            <a:chExt cx="4201314" cy="5445582"/>
          </a:xfrm>
        </p:grpSpPr>
        <p:pic>
          <p:nvPicPr>
            <p:cNvPr id="9" name="圖片 8">
              <a:extLst>
                <a:ext uri="{FF2B5EF4-FFF2-40B4-BE49-F238E27FC236}">
                  <a16:creationId xmlns:a16="http://schemas.microsoft.com/office/drawing/2014/main" id="{7E441862-51F8-9049-8B0D-9242CD53D67B}"/>
                </a:ext>
              </a:extLst>
            </p:cNvPr>
            <p:cNvPicPr>
              <a:picLocks noChangeAspect="1"/>
            </p:cNvPicPr>
            <p:nvPr/>
          </p:nvPicPr>
          <p:blipFill>
            <a:blip r:embed="rId4"/>
            <a:stretch>
              <a:fillRect/>
            </a:stretch>
          </p:blipFill>
          <p:spPr>
            <a:xfrm>
              <a:off x="551693" y="1267753"/>
              <a:ext cx="3809891" cy="2947480"/>
            </a:xfrm>
            <a:prstGeom prst="rect">
              <a:avLst/>
            </a:prstGeom>
          </p:spPr>
        </p:pic>
        <p:pic>
          <p:nvPicPr>
            <p:cNvPr id="7" name="圖片 6">
              <a:extLst>
                <a:ext uri="{FF2B5EF4-FFF2-40B4-BE49-F238E27FC236}">
                  <a16:creationId xmlns:a16="http://schemas.microsoft.com/office/drawing/2014/main" id="{F44AD14B-C273-1343-B90C-65B677091DAB}"/>
                </a:ext>
              </a:extLst>
            </p:cNvPr>
            <p:cNvPicPr>
              <a:picLocks noChangeAspect="1"/>
            </p:cNvPicPr>
            <p:nvPr/>
          </p:nvPicPr>
          <p:blipFill>
            <a:blip r:embed="rId5"/>
            <a:stretch>
              <a:fillRect/>
            </a:stretch>
          </p:blipFill>
          <p:spPr>
            <a:xfrm>
              <a:off x="463285" y="4099483"/>
              <a:ext cx="4201314" cy="2313194"/>
            </a:xfrm>
            <a:prstGeom prst="rect">
              <a:avLst/>
            </a:prstGeom>
          </p:spPr>
        </p:pic>
        <p:sp>
          <p:nvSpPr>
            <p:cNvPr id="14" name="矩形 13">
              <a:extLst>
                <a:ext uri="{FF2B5EF4-FFF2-40B4-BE49-F238E27FC236}">
                  <a16:creationId xmlns:a16="http://schemas.microsoft.com/office/drawing/2014/main" id="{ED59E024-3DC8-3C49-A0FE-3093B6C184C5}"/>
                </a:ext>
              </a:extLst>
            </p:cNvPr>
            <p:cNvSpPr/>
            <p:nvPr/>
          </p:nvSpPr>
          <p:spPr bwMode="auto">
            <a:xfrm>
              <a:off x="463285" y="1334963"/>
              <a:ext cx="4201314" cy="5076000"/>
            </a:xfrm>
            <a:prstGeom prst="rect">
              <a:avLst/>
            </a:prstGeom>
            <a:noFill/>
            <a:ln w="19050" cap="flat" cmpd="sng" algn="ctr">
              <a:solidFill>
                <a:schemeClr val="bg2"/>
              </a:solidFill>
              <a:prstDash val="dash"/>
              <a:round/>
              <a:headEnd type="none" w="med" len="med"/>
              <a:tailEnd type="none" w="med" len="med"/>
            </a:ln>
            <a:effectLst/>
          </p:spPr>
          <p:txBody>
            <a:bodyPr vert="horz" wrap="square" lIns="91440" tIns="91440" rIns="91440" bIns="91440" numCol="1" rtlCol="0" anchor="t" anchorCtr="0" compatLnSpc="1">
              <a:prstTxWarp prst="textNoShape">
                <a:avLst/>
              </a:prstTxWarp>
              <a:spAutoFit/>
            </a:bodyPr>
            <a:lstStyle/>
            <a:p>
              <a:pPr marL="0" marR="0" indent="0" algn="ctr" defTabSz="889000" rtl="0" eaLnBrk="1" fontAlgn="base" latinLnBrk="0" hangingPunct="1"/>
              <a:endParaRPr kumimoji="0" lang="zh-TW" altLang="en-US" sz="1400" b="0" i="0" u="none" strike="noStrike" cap="none" normalizeH="0" baseline="0" dirty="0">
                <a:solidFill>
                  <a:schemeClr val="tx1"/>
                </a:solidFill>
                <a:effectLst/>
                <a:latin typeface="+mn-lt"/>
                <a:cs typeface="+mn-cs"/>
              </a:endParaRPr>
            </a:p>
          </p:txBody>
        </p:sp>
        <p:sp>
          <p:nvSpPr>
            <p:cNvPr id="5" name="文字方塊 4">
              <a:extLst>
                <a:ext uri="{FF2B5EF4-FFF2-40B4-BE49-F238E27FC236}">
                  <a16:creationId xmlns:a16="http://schemas.microsoft.com/office/drawing/2014/main" id="{C21602F3-303A-4641-A5B8-813E5AEB373D}"/>
                </a:ext>
              </a:extLst>
            </p:cNvPr>
            <p:cNvSpPr txBox="1"/>
            <p:nvPr/>
          </p:nvSpPr>
          <p:spPr>
            <a:xfrm>
              <a:off x="463285" y="967095"/>
              <a:ext cx="4201314" cy="3600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nchor="ctr">
              <a:spAutoFit/>
            </a:bodyPr>
            <a:lstStyle/>
            <a:p>
              <a:r>
                <a:rPr kumimoji="1" lang="zh-TW" altLang="en-US" dirty="0">
                  <a:solidFill>
                    <a:schemeClr val="tx1"/>
                  </a:solidFill>
                  <a:latin typeface="+mn-lt"/>
                </a:rPr>
                <a:t>化零為整</a:t>
              </a:r>
            </a:p>
          </p:txBody>
        </p:sp>
      </p:grpSp>
      <p:grpSp>
        <p:nvGrpSpPr>
          <p:cNvPr id="18" name="群組 17">
            <a:extLst>
              <a:ext uri="{FF2B5EF4-FFF2-40B4-BE49-F238E27FC236}">
                <a16:creationId xmlns:a16="http://schemas.microsoft.com/office/drawing/2014/main" id="{076F7006-3790-BF47-86F7-7C4B3CA456ED}"/>
              </a:ext>
            </a:extLst>
          </p:cNvPr>
          <p:cNvGrpSpPr/>
          <p:nvPr/>
        </p:nvGrpSpPr>
        <p:grpSpPr>
          <a:xfrm>
            <a:off x="5744848" y="1939944"/>
            <a:ext cx="3430482" cy="4531996"/>
            <a:chOff x="5633836" y="1272689"/>
            <a:chExt cx="3430482" cy="4531996"/>
          </a:xfrm>
        </p:grpSpPr>
        <p:pic>
          <p:nvPicPr>
            <p:cNvPr id="6" name="圖片 5">
              <a:extLst>
                <a:ext uri="{FF2B5EF4-FFF2-40B4-BE49-F238E27FC236}">
                  <a16:creationId xmlns:a16="http://schemas.microsoft.com/office/drawing/2014/main" id="{6D45D9C3-D46D-7643-8BEE-10E06FFFD60A}"/>
                </a:ext>
              </a:extLst>
            </p:cNvPr>
            <p:cNvPicPr>
              <a:picLocks noChangeAspect="1"/>
            </p:cNvPicPr>
            <p:nvPr/>
          </p:nvPicPr>
          <p:blipFill rotWithShape="1">
            <a:blip r:embed="rId6"/>
            <a:srcRect l="3770"/>
            <a:stretch/>
          </p:blipFill>
          <p:spPr>
            <a:xfrm>
              <a:off x="6179165" y="3018325"/>
              <a:ext cx="2364740" cy="2712020"/>
            </a:xfrm>
            <a:prstGeom prst="rect">
              <a:avLst/>
            </a:prstGeom>
          </p:spPr>
        </p:pic>
        <p:grpSp>
          <p:nvGrpSpPr>
            <p:cNvPr id="17" name="群組 16">
              <a:extLst>
                <a:ext uri="{FF2B5EF4-FFF2-40B4-BE49-F238E27FC236}">
                  <a16:creationId xmlns:a16="http://schemas.microsoft.com/office/drawing/2014/main" id="{31F92BE7-668E-AF4D-A5AF-2C3207C7178B}"/>
                </a:ext>
              </a:extLst>
            </p:cNvPr>
            <p:cNvGrpSpPr/>
            <p:nvPr/>
          </p:nvGrpSpPr>
          <p:grpSpPr>
            <a:xfrm>
              <a:off x="5633836" y="1272689"/>
              <a:ext cx="3430482" cy="4531996"/>
              <a:chOff x="5633836" y="1272689"/>
              <a:chExt cx="3430482" cy="4531996"/>
            </a:xfrm>
          </p:grpSpPr>
          <p:sp>
            <p:nvSpPr>
              <p:cNvPr id="4" name="矩形 3">
                <a:extLst>
                  <a:ext uri="{FF2B5EF4-FFF2-40B4-BE49-F238E27FC236}">
                    <a16:creationId xmlns:a16="http://schemas.microsoft.com/office/drawing/2014/main" id="{F4E64AAB-5015-314A-A2A2-5D43F6FC7AED}"/>
                  </a:ext>
                </a:extLst>
              </p:cNvPr>
              <p:cNvSpPr/>
              <p:nvPr/>
            </p:nvSpPr>
            <p:spPr>
              <a:xfrm>
                <a:off x="5698064" y="1681486"/>
                <a:ext cx="3307042" cy="1384995"/>
              </a:xfrm>
              <a:prstGeom prst="rect">
                <a:avLst/>
              </a:prstGeom>
            </p:spPr>
            <p:txBody>
              <a:bodyPr wrap="square">
                <a:spAutoFit/>
              </a:bodyPr>
              <a:lstStyle/>
              <a:p>
                <a:pPr algn="l"/>
                <a:r>
                  <a:rPr lang="en" altLang="zh-TW" dirty="0">
                    <a:solidFill>
                      <a:srgbClr val="333333"/>
                    </a:solidFill>
                    <a:latin typeface="微軟正黑體" panose="020B0604030504040204" pitchFamily="34" charset="-120"/>
                    <a:ea typeface="微軟正黑體" panose="020B0604030504040204" pitchFamily="34" charset="-120"/>
                  </a:rPr>
                  <a:t>Acorns</a:t>
                </a:r>
                <a:r>
                  <a:rPr lang="zh-TW" altLang="en-US" dirty="0">
                    <a:solidFill>
                      <a:srgbClr val="333333"/>
                    </a:solidFill>
                    <a:latin typeface="微軟正黑體" panose="020B0604030504040204" pitchFamily="34" charset="-120"/>
                    <a:ea typeface="微軟正黑體" panose="020B0604030504040204" pitchFamily="34" charset="-120"/>
                  </a:rPr>
                  <a:t>聯合了超過</a:t>
                </a:r>
                <a:r>
                  <a:rPr lang="en-US" altLang="zh-TW" dirty="0">
                    <a:solidFill>
                      <a:srgbClr val="333333"/>
                    </a:solidFill>
                    <a:latin typeface="微軟正黑體" panose="020B0604030504040204" pitchFamily="34" charset="-120"/>
                    <a:ea typeface="微軟正黑體" panose="020B0604030504040204" pitchFamily="34" charset="-120"/>
                  </a:rPr>
                  <a:t>200</a:t>
                </a:r>
                <a:r>
                  <a:rPr lang="zh-TW" altLang="en-US" dirty="0">
                    <a:solidFill>
                      <a:srgbClr val="333333"/>
                    </a:solidFill>
                    <a:latin typeface="微軟正黑體" panose="020B0604030504040204" pitchFamily="34" charset="-120"/>
                    <a:ea typeface="微軟正黑體" panose="020B0604030504040204" pitchFamily="34" charset="-120"/>
                  </a:rPr>
                  <a:t>多家合作商戶，為用戶提供消費回饋，作為再投資金額。</a:t>
                </a:r>
                <a:endParaRPr lang="en-US" altLang="zh-TW" dirty="0">
                  <a:solidFill>
                    <a:srgbClr val="333333"/>
                  </a:solidFill>
                  <a:latin typeface="微軟正黑體" panose="020B0604030504040204" pitchFamily="34" charset="-120"/>
                  <a:ea typeface="微軟正黑體" panose="020B0604030504040204" pitchFamily="34" charset="-120"/>
                </a:endParaRPr>
              </a:p>
              <a:p>
                <a:pPr algn="l"/>
                <a:r>
                  <a:rPr lang="zh-TW" altLang="en-US" dirty="0">
                    <a:solidFill>
                      <a:srgbClr val="333333"/>
                    </a:solidFill>
                    <a:latin typeface="微軟正黑體" panose="020B0604030504040204" pitchFamily="34" charset="-120"/>
                    <a:ea typeface="微軟正黑體" panose="020B0604030504040204" pitchFamily="34" charset="-120"/>
                  </a:rPr>
                  <a:t>例如：用戶用</a:t>
                </a:r>
                <a:r>
                  <a:rPr lang="en" altLang="zh-TW" dirty="0">
                    <a:solidFill>
                      <a:srgbClr val="333333"/>
                    </a:solidFill>
                    <a:latin typeface="微軟正黑體" panose="020B0604030504040204" pitchFamily="34" charset="-120"/>
                    <a:ea typeface="微軟正黑體" panose="020B0604030504040204" pitchFamily="34" charset="-120"/>
                  </a:rPr>
                  <a:t>Acorns</a:t>
                </a:r>
                <a:r>
                  <a:rPr lang="zh-TW" altLang="en-US" dirty="0">
                    <a:solidFill>
                      <a:srgbClr val="333333"/>
                    </a:solidFill>
                    <a:latin typeface="微軟正黑體" panose="020B0604030504040204" pitchFamily="34" charset="-120"/>
                    <a:ea typeface="微軟正黑體" panose="020B0604030504040204" pitchFamily="34" charset="-120"/>
                  </a:rPr>
                  <a:t>登錄並且在Ｎ</a:t>
                </a:r>
                <a:r>
                  <a:rPr lang="en" altLang="zh-TW" dirty="0" err="1">
                    <a:solidFill>
                      <a:srgbClr val="333333"/>
                    </a:solidFill>
                    <a:latin typeface="微軟正黑體" panose="020B0604030504040204" pitchFamily="34" charset="-120"/>
                    <a:ea typeface="微軟正黑體" panose="020B0604030504040204" pitchFamily="34" charset="-120"/>
                  </a:rPr>
                  <a:t>ike</a:t>
                </a:r>
                <a:r>
                  <a:rPr lang="zh-TW" altLang="en-US" dirty="0">
                    <a:solidFill>
                      <a:srgbClr val="333333"/>
                    </a:solidFill>
                    <a:latin typeface="微軟正黑體" panose="020B0604030504040204" pitchFamily="34" charset="-120"/>
                    <a:ea typeface="微軟正黑體" panose="020B0604030504040204" pitchFamily="34" charset="-120"/>
                  </a:rPr>
                  <a:t>官網買了一雙鞋，則消費金額的</a:t>
                </a:r>
                <a:r>
                  <a:rPr lang="en-US" altLang="zh-TW" dirty="0">
                    <a:solidFill>
                      <a:srgbClr val="333333"/>
                    </a:solidFill>
                    <a:latin typeface="微軟正黑體" panose="020B0604030504040204" pitchFamily="34" charset="-120"/>
                    <a:ea typeface="微軟正黑體" panose="020B0604030504040204" pitchFamily="34" charset="-120"/>
                  </a:rPr>
                  <a:t>5%</a:t>
                </a:r>
                <a:r>
                  <a:rPr lang="zh-TW" altLang="en-US" dirty="0">
                    <a:solidFill>
                      <a:srgbClr val="333333"/>
                    </a:solidFill>
                    <a:latin typeface="微軟正黑體" panose="020B0604030504040204" pitchFamily="34" charset="-120"/>
                    <a:ea typeface="微軟正黑體" panose="020B0604030504040204" pitchFamily="34" charset="-120"/>
                  </a:rPr>
                  <a:t>可能就會回饋用戶的投資帳戶中，繼續成為用戶的投資金額。</a:t>
                </a:r>
                <a:endParaRPr lang="en-US" altLang="zh-TW" dirty="0">
                  <a:solidFill>
                    <a:srgbClr val="333333"/>
                  </a:solidFill>
                  <a:latin typeface="微軟正黑體" panose="020B0604030504040204" pitchFamily="34" charset="-120"/>
                  <a:ea typeface="微軟正黑體" panose="020B0604030504040204" pitchFamily="34" charset="-120"/>
                </a:endParaRPr>
              </a:p>
            </p:txBody>
          </p:sp>
          <p:sp>
            <p:nvSpPr>
              <p:cNvPr id="16" name="矩形 15">
                <a:extLst>
                  <a:ext uri="{FF2B5EF4-FFF2-40B4-BE49-F238E27FC236}">
                    <a16:creationId xmlns:a16="http://schemas.microsoft.com/office/drawing/2014/main" id="{6D6C9293-C7F3-BB4F-9231-B0B87882F10E}"/>
                  </a:ext>
                </a:extLst>
              </p:cNvPr>
              <p:cNvSpPr/>
              <p:nvPr/>
            </p:nvSpPr>
            <p:spPr bwMode="auto">
              <a:xfrm>
                <a:off x="5644318" y="1580466"/>
                <a:ext cx="3420000" cy="4224219"/>
              </a:xfrm>
              <a:prstGeom prst="rect">
                <a:avLst/>
              </a:prstGeom>
              <a:noFill/>
              <a:ln w="19050" cap="flat" cmpd="sng" algn="ctr">
                <a:solidFill>
                  <a:schemeClr val="bg2"/>
                </a:solidFill>
                <a:prstDash val="dash"/>
                <a:round/>
                <a:headEnd type="none" w="med" len="med"/>
                <a:tailEnd type="none" w="med" len="med"/>
              </a:ln>
              <a:effectLst/>
            </p:spPr>
            <p:txBody>
              <a:bodyPr vert="horz" wrap="square" lIns="91440" tIns="91440" rIns="91440" bIns="91440" numCol="1" rtlCol="0" anchor="t" anchorCtr="0" compatLnSpc="1">
                <a:prstTxWarp prst="textNoShape">
                  <a:avLst/>
                </a:prstTxWarp>
                <a:spAutoFit/>
              </a:bodyPr>
              <a:lstStyle/>
              <a:p>
                <a:pPr marL="0" marR="0" indent="0" algn="ctr" defTabSz="889000" rtl="0" eaLnBrk="1" fontAlgn="base" latinLnBrk="0" hangingPunct="1"/>
                <a:endParaRPr kumimoji="0" lang="zh-TW" altLang="en-US" sz="1400" b="0" i="0" u="none" strike="noStrike" cap="none" normalizeH="0" baseline="0" dirty="0">
                  <a:solidFill>
                    <a:schemeClr val="tx1"/>
                  </a:solidFill>
                  <a:effectLst/>
                  <a:latin typeface="+mn-lt"/>
                  <a:cs typeface="+mn-cs"/>
                </a:endParaRPr>
              </a:p>
            </p:txBody>
          </p:sp>
          <p:sp>
            <p:nvSpPr>
              <p:cNvPr id="15" name="矩形 14">
                <a:extLst>
                  <a:ext uri="{FF2B5EF4-FFF2-40B4-BE49-F238E27FC236}">
                    <a16:creationId xmlns:a16="http://schemas.microsoft.com/office/drawing/2014/main" id="{AF183163-EAA8-C744-B85D-E82968A5CCF8}"/>
                  </a:ext>
                </a:extLst>
              </p:cNvPr>
              <p:cNvSpPr/>
              <p:nvPr/>
            </p:nvSpPr>
            <p:spPr>
              <a:xfrm>
                <a:off x="5633836" y="1272689"/>
                <a:ext cx="3420000" cy="30777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anchor="ctr">
                <a:spAutoFit/>
              </a:bodyPr>
              <a:lstStyle/>
              <a:p>
                <a:r>
                  <a:rPr lang="zh-TW" altLang="en-US" dirty="0">
                    <a:solidFill>
                      <a:srgbClr val="333333"/>
                    </a:solidFill>
                    <a:latin typeface="微軟正黑體" panose="020B0604030504040204" pitchFamily="34" charset="-120"/>
                    <a:ea typeface="微軟正黑體" panose="020B0604030504040204" pitchFamily="34" charset="-120"/>
                  </a:rPr>
                  <a:t>返利模式：</a:t>
                </a:r>
                <a:r>
                  <a:rPr lang="en" altLang="zh-TW" dirty="0">
                    <a:solidFill>
                      <a:srgbClr val="333333"/>
                    </a:solidFill>
                    <a:latin typeface="微軟正黑體" panose="020B0604030504040204" pitchFamily="34" charset="-120"/>
                    <a:ea typeface="微軟正黑體" panose="020B0604030504040204" pitchFamily="34" charset="-120"/>
                  </a:rPr>
                  <a:t>Found Money</a:t>
                </a:r>
              </a:p>
            </p:txBody>
          </p:sp>
        </p:grpSp>
      </p:grpSp>
      <p:pic>
        <p:nvPicPr>
          <p:cNvPr id="19" name="圖片 18">
            <a:extLst>
              <a:ext uri="{FF2B5EF4-FFF2-40B4-BE49-F238E27FC236}">
                <a16:creationId xmlns:a16="http://schemas.microsoft.com/office/drawing/2014/main" id="{257BE5EE-EF50-0D43-9951-E90449268A51}"/>
              </a:ext>
            </a:extLst>
          </p:cNvPr>
          <p:cNvPicPr>
            <a:picLocks noChangeAspect="1"/>
          </p:cNvPicPr>
          <p:nvPr/>
        </p:nvPicPr>
        <p:blipFill rotWithShape="1">
          <a:blip r:embed="rId7"/>
          <a:srcRect t="19169" b="15508"/>
          <a:stretch/>
        </p:blipFill>
        <p:spPr>
          <a:xfrm>
            <a:off x="2563942" y="123752"/>
            <a:ext cx="1905000" cy="688574"/>
          </a:xfrm>
          <a:prstGeom prst="rect">
            <a:avLst/>
          </a:prstGeom>
        </p:spPr>
      </p:pic>
      <p:sp>
        <p:nvSpPr>
          <p:cNvPr id="27" name="矩形 26">
            <a:extLst>
              <a:ext uri="{FF2B5EF4-FFF2-40B4-BE49-F238E27FC236}">
                <a16:creationId xmlns:a16="http://schemas.microsoft.com/office/drawing/2014/main" id="{6D64E21D-66CC-F247-B2CA-8CE8408A87FB}"/>
              </a:ext>
            </a:extLst>
          </p:cNvPr>
          <p:cNvSpPr/>
          <p:nvPr/>
        </p:nvSpPr>
        <p:spPr>
          <a:xfrm>
            <a:off x="-2759522" y="4815648"/>
            <a:ext cx="2781063" cy="1384995"/>
          </a:xfrm>
          <a:prstGeom prst="rect">
            <a:avLst/>
          </a:prstGeom>
        </p:spPr>
        <p:txBody>
          <a:bodyPr wrap="square">
            <a:spAutoFit/>
          </a:bodyPr>
          <a:lstStyle/>
          <a:p>
            <a:pPr algn="l"/>
            <a:r>
              <a:rPr lang="zh-TW" altLang="en-US" dirty="0"/>
              <a:t>滙豐在英國的零售銀行客戶現在可以下載</a:t>
            </a:r>
            <a:r>
              <a:rPr lang="en-US" altLang="zh-TW" dirty="0"/>
              <a:t>HSBC </a:t>
            </a:r>
            <a:r>
              <a:rPr lang="en-US" altLang="zh-TW" dirty="0" err="1"/>
              <a:t>SmartSave</a:t>
            </a:r>
            <a:r>
              <a:rPr lang="en-US" altLang="zh-TW" dirty="0"/>
              <a:t> - </a:t>
            </a:r>
            <a:r>
              <a:rPr lang="zh-TW" altLang="en-US" dirty="0"/>
              <a:t>由滙豐和初創企業 </a:t>
            </a:r>
            <a:r>
              <a:rPr lang="en-US" altLang="zh-TW" dirty="0" err="1"/>
              <a:t>Pariti</a:t>
            </a:r>
            <a:r>
              <a:rPr lang="en-US" altLang="zh-TW" dirty="0"/>
              <a:t> </a:t>
            </a:r>
            <a:r>
              <a:rPr lang="zh-TW" altLang="en-US" dirty="0"/>
              <a:t>共同開發的應用程式，它能幫助客戶在日常生活中不知不覺間儲蓄。舉例</a:t>
            </a:r>
            <a:r>
              <a:rPr lang="en-US" altLang="zh-TW" dirty="0" err="1"/>
              <a:t>SmartSave</a:t>
            </a:r>
            <a:r>
              <a:rPr lang="en-US" altLang="zh-TW" dirty="0"/>
              <a:t> </a:t>
            </a:r>
            <a:r>
              <a:rPr lang="zh-TW" altLang="en-US" dirty="0"/>
              <a:t>的「化零為整」功能</a:t>
            </a:r>
          </a:p>
        </p:txBody>
      </p:sp>
    </p:spTree>
    <p:extLst>
      <p:ext uri="{BB962C8B-B14F-4D97-AF65-F5344CB8AC3E}">
        <p14:creationId xmlns:p14="http://schemas.microsoft.com/office/powerpoint/2010/main" val="39826206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6BFDFF30-D5EE-C840-B5AD-30E53EB5B8A9}"/>
              </a:ext>
            </a:extLst>
          </p:cNvPr>
          <p:cNvSpPr txBox="1"/>
          <p:nvPr/>
        </p:nvSpPr>
        <p:spPr>
          <a:xfrm>
            <a:off x="455132" y="291796"/>
            <a:ext cx="3289300" cy="400110"/>
          </a:xfrm>
          <a:prstGeom prst="rect">
            <a:avLst/>
          </a:prstGeom>
          <a:noFill/>
        </p:spPr>
        <p:txBody>
          <a:bodyPr wrap="square" rtlCol="0">
            <a:spAutoFit/>
          </a:bodyPr>
          <a:lstStyle/>
          <a:p>
            <a:r>
              <a:rPr kumimoji="1" lang="zh-TW" altLang="en-US" sz="2000" b="1" dirty="0">
                <a:latin typeface="+mn-lt"/>
              </a:rPr>
              <a:t>為散戶投資者服務的主力軍</a:t>
            </a:r>
          </a:p>
        </p:txBody>
      </p:sp>
      <p:pic>
        <p:nvPicPr>
          <p:cNvPr id="3" name="圖片 2">
            <a:extLst>
              <a:ext uri="{FF2B5EF4-FFF2-40B4-BE49-F238E27FC236}">
                <a16:creationId xmlns:a16="http://schemas.microsoft.com/office/drawing/2014/main" id="{45D261FD-7C36-1C4E-B9A6-FD7F37613DD1}"/>
              </a:ext>
            </a:extLst>
          </p:cNvPr>
          <p:cNvPicPr>
            <a:picLocks noChangeAspect="1"/>
          </p:cNvPicPr>
          <p:nvPr/>
        </p:nvPicPr>
        <p:blipFill>
          <a:blip r:embed="rId2"/>
          <a:stretch>
            <a:fillRect/>
          </a:stretch>
        </p:blipFill>
        <p:spPr>
          <a:xfrm>
            <a:off x="787138" y="2541181"/>
            <a:ext cx="3986037" cy="3906844"/>
          </a:xfrm>
          <a:prstGeom prst="rect">
            <a:avLst/>
          </a:prstGeom>
        </p:spPr>
      </p:pic>
      <p:pic>
        <p:nvPicPr>
          <p:cNvPr id="4" name="圖片 3">
            <a:extLst>
              <a:ext uri="{FF2B5EF4-FFF2-40B4-BE49-F238E27FC236}">
                <a16:creationId xmlns:a16="http://schemas.microsoft.com/office/drawing/2014/main" id="{9EAB5AD6-C69F-364D-A465-68944BCA825E}"/>
              </a:ext>
            </a:extLst>
          </p:cNvPr>
          <p:cNvPicPr>
            <a:picLocks noChangeAspect="1"/>
          </p:cNvPicPr>
          <p:nvPr/>
        </p:nvPicPr>
        <p:blipFill>
          <a:blip r:embed="rId3"/>
          <a:stretch>
            <a:fillRect/>
          </a:stretch>
        </p:blipFill>
        <p:spPr>
          <a:xfrm>
            <a:off x="5225872" y="2595485"/>
            <a:ext cx="3822435" cy="3822435"/>
          </a:xfrm>
          <a:prstGeom prst="rect">
            <a:avLst/>
          </a:prstGeom>
        </p:spPr>
      </p:pic>
      <p:sp>
        <p:nvSpPr>
          <p:cNvPr id="6" name="矩形 5">
            <a:extLst>
              <a:ext uri="{FF2B5EF4-FFF2-40B4-BE49-F238E27FC236}">
                <a16:creationId xmlns:a16="http://schemas.microsoft.com/office/drawing/2014/main" id="{007D868A-C9AE-7344-A02B-A888BF4B9B49}"/>
              </a:ext>
            </a:extLst>
          </p:cNvPr>
          <p:cNvSpPr/>
          <p:nvPr/>
        </p:nvSpPr>
        <p:spPr>
          <a:xfrm>
            <a:off x="650159" y="920038"/>
            <a:ext cx="8832438" cy="1815882"/>
          </a:xfrm>
          <a:prstGeom prst="rect">
            <a:avLst/>
          </a:prstGeom>
        </p:spPr>
        <p:txBody>
          <a:bodyPr wrap="square">
            <a:spAutoFit/>
          </a:bodyPr>
          <a:lstStyle/>
          <a:p>
            <a:pPr marL="274638" indent="-274638" algn="l">
              <a:buFont typeface="+mj-lt"/>
              <a:buAutoNum type="arabicPeriod"/>
            </a:pPr>
            <a:r>
              <a:rPr lang="zh-TW" altLang="en-US" dirty="0">
                <a:latin typeface="Noto Sans"/>
              </a:rPr>
              <a:t>整合用戶所有投資帳戶，藉由了解全盤財務規劃，提供更適合用戶的理財建議。</a:t>
            </a:r>
            <a:endParaRPr lang="en-US" altLang="zh-TW" dirty="0">
              <a:latin typeface="Noto Sans"/>
            </a:endParaRPr>
          </a:p>
          <a:p>
            <a:pPr marL="274638" indent="-274638" algn="l">
              <a:buFont typeface="+mj-lt"/>
              <a:buAutoNum type="arabicPeriod"/>
            </a:pPr>
            <a:r>
              <a:rPr lang="zh-TW" altLang="en-US" dirty="0">
                <a:latin typeface="Noto Sans"/>
              </a:rPr>
              <a:t>在設定時程與風險承受範圍內提供最適投資建議以達到目標。</a:t>
            </a:r>
            <a:r>
              <a:rPr lang="zh-CN" altLang="en-US" dirty="0">
                <a:latin typeface="Noto Sans"/>
              </a:rPr>
              <a:t>此外</a:t>
            </a:r>
            <a:r>
              <a:rPr lang="zh-TW" altLang="en-US" dirty="0">
                <a:latin typeface="Noto Sans"/>
              </a:rPr>
              <a:t>會考慮到投資人隨著年齡的增長所承受的風險程度，以調整投資比例。</a:t>
            </a:r>
            <a:endParaRPr lang="en-US" altLang="zh-TW" dirty="0">
              <a:latin typeface="Noto Sans"/>
            </a:endParaRPr>
          </a:p>
          <a:p>
            <a:pPr marL="274638" indent="-274638" algn="l">
              <a:buFont typeface="+mj-lt"/>
              <a:buAutoNum type="arabicPeriod"/>
            </a:pPr>
            <a:r>
              <a:rPr lang="zh-TW" altLang="en-US" dirty="0">
                <a:latin typeface="Noto Sans"/>
              </a:rPr>
              <a:t>自動將賺取之股利進行再投資，且當用戶新存入存款時，將會依照設定好的投資組合比例進行再調整。</a:t>
            </a:r>
            <a:endParaRPr lang="en-US" altLang="zh-TW" dirty="0">
              <a:latin typeface="Noto Sans"/>
            </a:endParaRPr>
          </a:p>
          <a:p>
            <a:pPr marL="274638" indent="-274638" algn="l">
              <a:buFont typeface="+mj-lt"/>
              <a:buAutoNum type="arabicPeriod"/>
            </a:pPr>
            <a:r>
              <a:rPr lang="zh-TW" altLang="en-US" dirty="0">
                <a:latin typeface="Noto Sans"/>
              </a:rPr>
              <a:t>每日皆會進行評估是否需要再平衡投資組合。</a:t>
            </a:r>
            <a:endParaRPr lang="en-US" altLang="zh-TW" dirty="0">
              <a:latin typeface="Noto Sans"/>
            </a:endParaRPr>
          </a:p>
          <a:p>
            <a:pPr marL="274638" indent="-274638" algn="l">
              <a:buFont typeface="+mj-lt"/>
              <a:buAutoNum type="arabicPeriod"/>
              <a:tabLst>
                <a:tab pos="263525" algn="l"/>
              </a:tabLst>
            </a:pPr>
            <a:r>
              <a:rPr lang="zh-TW" altLang="en-US" dirty="0">
                <a:latin typeface="Noto Sans"/>
              </a:rPr>
              <a:t>稅務虧賣</a:t>
            </a:r>
            <a:r>
              <a:rPr lang="en-US" altLang="zh-TW" dirty="0">
                <a:latin typeface="Noto Sans"/>
              </a:rPr>
              <a:t>(</a:t>
            </a:r>
            <a:r>
              <a:rPr lang="en" altLang="zh-TW" dirty="0">
                <a:latin typeface="Noto Sans"/>
              </a:rPr>
              <a:t>Tax Loss Harvesting)</a:t>
            </a:r>
            <a:r>
              <a:rPr lang="zh-TW" altLang="en-US" dirty="0">
                <a:latin typeface="Noto Sans"/>
              </a:rPr>
              <a:t>服務會透過背後運行的演算法偵測，幫投資組合內在虧損的部位先行認列虧損，降低資本利得，同時買進相近且相關性高的替代標的，讓投資人在不影響投資組合配置的情況下，仍能繳少稅務的負擔。</a:t>
            </a:r>
            <a:r>
              <a:rPr lang="en" altLang="zh-TW" dirty="0">
                <a:latin typeface="Noto Sans"/>
              </a:rPr>
              <a:t>Betterment</a:t>
            </a:r>
            <a:r>
              <a:rPr lang="zh-TW" altLang="en-US" dirty="0">
                <a:latin typeface="Noto Sans"/>
              </a:rPr>
              <a:t>稱該方法可幫投資人增加年化報酬</a:t>
            </a:r>
            <a:r>
              <a:rPr lang="en-US" altLang="zh-TW" dirty="0">
                <a:latin typeface="Noto Sans"/>
              </a:rPr>
              <a:t>0.77%</a:t>
            </a:r>
            <a:r>
              <a:rPr lang="zh-TW" altLang="en-US" dirty="0">
                <a:latin typeface="Noto Sans"/>
              </a:rPr>
              <a:t>。</a:t>
            </a:r>
            <a:endParaRPr lang="zh-TW" altLang="en-US" b="0" i="0" dirty="0">
              <a:effectLst/>
              <a:latin typeface="Noto Sans"/>
            </a:endParaRPr>
          </a:p>
        </p:txBody>
      </p:sp>
    </p:spTree>
    <p:extLst>
      <p:ext uri="{BB962C8B-B14F-4D97-AF65-F5344CB8AC3E}">
        <p14:creationId xmlns:p14="http://schemas.microsoft.com/office/powerpoint/2010/main" val="27723263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749F2953-A5B9-3B42-9A64-3D18F9CD0C5A}"/>
              </a:ext>
            </a:extLst>
          </p:cNvPr>
          <p:cNvSpPr/>
          <p:nvPr/>
        </p:nvSpPr>
        <p:spPr>
          <a:xfrm>
            <a:off x="3313178" y="531911"/>
            <a:ext cx="4081310" cy="307777"/>
          </a:xfrm>
          <a:prstGeom prst="rect">
            <a:avLst/>
          </a:prstGeom>
        </p:spPr>
        <p:txBody>
          <a:bodyPr wrap="none">
            <a:spAutoFit/>
          </a:bodyPr>
          <a:lstStyle/>
          <a:p>
            <a:r>
              <a:rPr lang="en" altLang="zh-TW" dirty="0">
                <a:hlinkClick r:id="rId2"/>
              </a:rPr>
              <a:t>https://www.youtube.com/watch?v=U-fq3vOonnw</a:t>
            </a:r>
            <a:endParaRPr lang="zh-TW" altLang="en-US" dirty="0"/>
          </a:p>
        </p:txBody>
      </p:sp>
      <p:pic>
        <p:nvPicPr>
          <p:cNvPr id="3" name="圖片 2">
            <a:extLst>
              <a:ext uri="{FF2B5EF4-FFF2-40B4-BE49-F238E27FC236}">
                <a16:creationId xmlns:a16="http://schemas.microsoft.com/office/drawing/2014/main" id="{69BB5D2F-035D-CC47-AB32-836F146E9CC4}"/>
              </a:ext>
            </a:extLst>
          </p:cNvPr>
          <p:cNvPicPr>
            <a:picLocks noChangeAspect="1"/>
          </p:cNvPicPr>
          <p:nvPr/>
        </p:nvPicPr>
        <p:blipFill>
          <a:blip r:embed="rId3"/>
          <a:stretch>
            <a:fillRect/>
          </a:stretch>
        </p:blipFill>
        <p:spPr>
          <a:xfrm>
            <a:off x="566057" y="290611"/>
            <a:ext cx="1752600" cy="482600"/>
          </a:xfrm>
          <a:prstGeom prst="rect">
            <a:avLst/>
          </a:prstGeom>
        </p:spPr>
      </p:pic>
      <p:sp>
        <p:nvSpPr>
          <p:cNvPr id="4" name="矩形 3">
            <a:extLst>
              <a:ext uri="{FF2B5EF4-FFF2-40B4-BE49-F238E27FC236}">
                <a16:creationId xmlns:a16="http://schemas.microsoft.com/office/drawing/2014/main" id="{F4B33D5A-4468-9C4F-BD72-0A4562EE5DFF}"/>
              </a:ext>
            </a:extLst>
          </p:cNvPr>
          <p:cNvSpPr/>
          <p:nvPr/>
        </p:nvSpPr>
        <p:spPr>
          <a:xfrm>
            <a:off x="1550977" y="1330346"/>
            <a:ext cx="1261884" cy="307777"/>
          </a:xfrm>
          <a:prstGeom prst="rect">
            <a:avLst/>
          </a:prstGeom>
        </p:spPr>
        <p:txBody>
          <a:bodyPr wrap="none">
            <a:spAutoFit/>
          </a:bodyPr>
          <a:lstStyle/>
          <a:p>
            <a:r>
              <a:rPr lang="zh-TW" altLang="en-US" dirty="0">
                <a:solidFill>
                  <a:srgbClr val="000000"/>
                </a:solidFill>
                <a:latin typeface="Open Sans"/>
              </a:rPr>
              <a:t>智能投顧服務</a:t>
            </a:r>
            <a:endParaRPr lang="zh-TW" altLang="en-US" dirty="0"/>
          </a:p>
        </p:txBody>
      </p:sp>
      <p:sp>
        <p:nvSpPr>
          <p:cNvPr id="5" name="文字方塊 4">
            <a:extLst>
              <a:ext uri="{FF2B5EF4-FFF2-40B4-BE49-F238E27FC236}">
                <a16:creationId xmlns:a16="http://schemas.microsoft.com/office/drawing/2014/main" id="{B1866310-0C8B-CE42-9DA3-D7C3E24BBE63}"/>
              </a:ext>
            </a:extLst>
          </p:cNvPr>
          <p:cNvSpPr txBox="1"/>
          <p:nvPr/>
        </p:nvSpPr>
        <p:spPr>
          <a:xfrm>
            <a:off x="2517557" y="230223"/>
            <a:ext cx="3289300" cy="400110"/>
          </a:xfrm>
          <a:prstGeom prst="rect">
            <a:avLst/>
          </a:prstGeom>
          <a:noFill/>
        </p:spPr>
        <p:txBody>
          <a:bodyPr wrap="square" rtlCol="0">
            <a:spAutoFit/>
          </a:bodyPr>
          <a:lstStyle/>
          <a:p>
            <a:r>
              <a:rPr kumimoji="1" lang="zh-TW" altLang="en-US" sz="2000" b="1" dirty="0">
                <a:latin typeface="+mn-lt"/>
              </a:rPr>
              <a:t>為理財顧問服務的主力軍</a:t>
            </a:r>
          </a:p>
        </p:txBody>
      </p:sp>
      <p:sp>
        <p:nvSpPr>
          <p:cNvPr id="6" name="矩形 5">
            <a:extLst>
              <a:ext uri="{FF2B5EF4-FFF2-40B4-BE49-F238E27FC236}">
                <a16:creationId xmlns:a16="http://schemas.microsoft.com/office/drawing/2014/main" id="{CB1F6230-27FC-BD4E-82DE-DF52B7617445}"/>
              </a:ext>
            </a:extLst>
          </p:cNvPr>
          <p:cNvSpPr/>
          <p:nvPr/>
        </p:nvSpPr>
        <p:spPr>
          <a:xfrm>
            <a:off x="1010955" y="1837130"/>
            <a:ext cx="4953000" cy="954107"/>
          </a:xfrm>
          <a:prstGeom prst="rect">
            <a:avLst/>
          </a:prstGeom>
        </p:spPr>
        <p:txBody>
          <a:bodyPr>
            <a:spAutoFit/>
          </a:bodyPr>
          <a:lstStyle/>
          <a:p>
            <a:pPr algn="l"/>
            <a:r>
              <a:rPr lang="en" altLang="zh-TW" dirty="0">
                <a:solidFill>
                  <a:srgbClr val="191919"/>
                </a:solidFill>
                <a:latin typeface="PingFang SC" panose="020B0400000000000000" pitchFamily="34" charset="-122"/>
                <a:ea typeface="PingFang SC" panose="020B0400000000000000" pitchFamily="34" charset="-122"/>
              </a:rPr>
              <a:t>a) </a:t>
            </a:r>
            <a:r>
              <a:rPr lang="zh-TW" altLang="en-US" dirty="0">
                <a:solidFill>
                  <a:srgbClr val="191919"/>
                </a:solidFill>
                <a:latin typeface="PingFang SC" panose="020B0400000000000000" pitchFamily="34" charset="-122"/>
                <a:ea typeface="PingFang SC" panose="020B0400000000000000" pitchFamily="34" charset="-122"/>
              </a:rPr>
              <a:t>节约时间和人力成本</a:t>
            </a:r>
          </a:p>
          <a:p>
            <a:pPr algn="l"/>
            <a:r>
              <a:rPr lang="en" altLang="zh-TW" dirty="0">
                <a:solidFill>
                  <a:srgbClr val="191919"/>
                </a:solidFill>
                <a:latin typeface="PingFang SC" panose="020B0400000000000000" pitchFamily="34" charset="-122"/>
                <a:ea typeface="PingFang SC" panose="020B0400000000000000" pitchFamily="34" charset="-122"/>
              </a:rPr>
              <a:t>b) </a:t>
            </a:r>
            <a:r>
              <a:rPr lang="zh-TW" altLang="en-US" dirty="0">
                <a:solidFill>
                  <a:srgbClr val="191919"/>
                </a:solidFill>
                <a:latin typeface="PingFang SC" panose="020B0400000000000000" pitchFamily="34" charset="-122"/>
                <a:ea typeface="PingFang SC" panose="020B0400000000000000" pitchFamily="34" charset="-122"/>
              </a:rPr>
              <a:t>数据获得的有效性和及时性</a:t>
            </a:r>
          </a:p>
          <a:p>
            <a:pPr algn="l"/>
            <a:r>
              <a:rPr lang="en" altLang="zh-TW" dirty="0">
                <a:solidFill>
                  <a:srgbClr val="191919"/>
                </a:solidFill>
                <a:latin typeface="PingFang SC" panose="020B0400000000000000" pitchFamily="34" charset="-122"/>
                <a:ea typeface="PingFang SC" panose="020B0400000000000000" pitchFamily="34" charset="-122"/>
              </a:rPr>
              <a:t>c) </a:t>
            </a:r>
            <a:r>
              <a:rPr lang="zh-TW" altLang="en-US" dirty="0">
                <a:solidFill>
                  <a:srgbClr val="191919"/>
                </a:solidFill>
                <a:latin typeface="PingFang SC" panose="020B0400000000000000" pitchFamily="34" charset="-122"/>
                <a:ea typeface="PingFang SC" panose="020B0400000000000000" pitchFamily="34" charset="-122"/>
              </a:rPr>
              <a:t>灵活性 </a:t>
            </a:r>
            <a:r>
              <a:rPr lang="en-US" altLang="zh-TW" dirty="0">
                <a:solidFill>
                  <a:srgbClr val="191919"/>
                </a:solidFill>
                <a:latin typeface="PingFang SC" panose="020B0400000000000000" pitchFamily="34" charset="-122"/>
                <a:ea typeface="PingFang SC" panose="020B0400000000000000" pitchFamily="34" charset="-122"/>
              </a:rPr>
              <a:t>- </a:t>
            </a:r>
            <a:r>
              <a:rPr lang="zh-TW" altLang="en-US" dirty="0">
                <a:solidFill>
                  <a:srgbClr val="191919"/>
                </a:solidFill>
                <a:latin typeface="PingFang SC" panose="020B0400000000000000" pitchFamily="34" charset="-122"/>
                <a:ea typeface="PingFang SC" panose="020B0400000000000000" pitchFamily="34" charset="-122"/>
              </a:rPr>
              <a:t>满足需要提供一系列定制化报告的需求</a:t>
            </a:r>
          </a:p>
          <a:p>
            <a:pPr algn="l"/>
            <a:r>
              <a:rPr lang="en" altLang="zh-TW" dirty="0">
                <a:solidFill>
                  <a:srgbClr val="191919"/>
                </a:solidFill>
                <a:latin typeface="PingFang SC" panose="020B0400000000000000" pitchFamily="34" charset="-122"/>
                <a:ea typeface="PingFang SC" panose="020B0400000000000000" pitchFamily="34" charset="-122"/>
              </a:rPr>
              <a:t>d) </a:t>
            </a:r>
            <a:r>
              <a:rPr lang="zh-TW" altLang="en-US" dirty="0">
                <a:solidFill>
                  <a:srgbClr val="191919"/>
                </a:solidFill>
                <a:latin typeface="PingFang SC" panose="020B0400000000000000" pitchFamily="34" charset="-122"/>
                <a:ea typeface="PingFang SC" panose="020B0400000000000000" pitchFamily="34" charset="-122"/>
              </a:rPr>
              <a:t>复杂资产组合的简单化，规则化集合</a:t>
            </a:r>
            <a:endParaRPr lang="zh-TW" altLang="en-US" b="0" i="0" dirty="0">
              <a:solidFill>
                <a:srgbClr val="191919"/>
              </a:solidFill>
              <a:effectLst/>
              <a:latin typeface="PingFang SC" panose="020B0400000000000000" pitchFamily="34" charset="-122"/>
              <a:ea typeface="PingFang SC" panose="020B0400000000000000" pitchFamily="34" charset="-122"/>
            </a:endParaRPr>
          </a:p>
        </p:txBody>
      </p:sp>
      <p:sp>
        <p:nvSpPr>
          <p:cNvPr id="7" name="矩形 6">
            <a:extLst>
              <a:ext uri="{FF2B5EF4-FFF2-40B4-BE49-F238E27FC236}">
                <a16:creationId xmlns:a16="http://schemas.microsoft.com/office/drawing/2014/main" id="{AD19EF5C-587D-A543-AED2-DB8464EE22BC}"/>
              </a:ext>
            </a:extLst>
          </p:cNvPr>
          <p:cNvSpPr/>
          <p:nvPr/>
        </p:nvSpPr>
        <p:spPr>
          <a:xfrm>
            <a:off x="1010955" y="2791237"/>
            <a:ext cx="3307316" cy="307777"/>
          </a:xfrm>
          <a:prstGeom prst="rect">
            <a:avLst/>
          </a:prstGeom>
        </p:spPr>
        <p:txBody>
          <a:bodyPr wrap="none">
            <a:spAutoFit/>
          </a:bodyPr>
          <a:lstStyle/>
          <a:p>
            <a:r>
              <a:rPr lang="en" altLang="zh-TW" dirty="0">
                <a:hlinkClick r:id="rId4"/>
              </a:rPr>
              <a:t>https://zhuanlan.zhihu.com/p/27813717</a:t>
            </a:r>
            <a:endParaRPr lang="zh-TW" altLang="en-US" dirty="0"/>
          </a:p>
        </p:txBody>
      </p:sp>
    </p:spTree>
    <p:extLst>
      <p:ext uri="{BB962C8B-B14F-4D97-AF65-F5344CB8AC3E}">
        <p14:creationId xmlns:p14="http://schemas.microsoft.com/office/powerpoint/2010/main" val="18100865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4" name="Object 43" hidden="1"/>
          <p:cNvGraphicFramePr>
            <a:graphicFrameLocks noChangeAspect="1"/>
          </p:cNvGraphicFramePr>
          <p:nvPr>
            <p:custDataLst>
              <p:tags r:id="rId2"/>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26863" name="think-cell Slide" r:id="rId18" imgW="360" imgH="360" progId="TCLayout.ActiveDocument.1">
                  <p:embed/>
                </p:oleObj>
              </mc:Choice>
              <mc:Fallback>
                <p:oleObj name="think-cell Slide" r:id="rId18" imgW="360" imgH="360" progId="TCLayout.ActiveDocument.1">
                  <p:embed/>
                  <p:pic>
                    <p:nvPicPr>
                      <p:cNvPr id="0" name="Picture 3" hidden="1"/>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8" name="Rectangle 27" hidden="1"/>
          <p:cNvSpPr/>
          <p:nvPr>
            <p:custDataLst>
              <p:tags r:id="rId3"/>
            </p:custDataLst>
          </p:nvPr>
        </p:nvSpPr>
        <p:spPr bwMode="gray">
          <a:xfrm>
            <a:off x="-73071" y="0"/>
            <a:ext cx="304892" cy="400110"/>
          </a:xfrm>
          <a:prstGeom prst="rect">
            <a:avLst/>
          </a:prstGeom>
          <a:solidFill>
            <a:schemeClr val="accent1"/>
          </a:solidFill>
          <a:ln w="9525" cap="flat" cmpd="sng" algn="ctr">
            <a:solidFill>
              <a:srgbClr val="808080"/>
            </a:solidFill>
            <a:prstDash val="solid"/>
            <a:round/>
            <a:headEnd type="none" w="med" len="med"/>
            <a:tailEnd type="none" w="med" len="med"/>
          </a:ln>
          <a:effectLst/>
        </p:spPr>
        <p:txBody>
          <a:bodyPr vert="horz" wrap="none" lIns="0" tIns="0" rIns="0" bIns="0" numCol="1" rtlCol="0" anchor="t" anchorCtr="0" compatLnSpc="1">
            <a:prstTxWarp prst="textNoShape">
              <a:avLst/>
            </a:prstTxWarp>
            <a:noAutofit/>
          </a:bodyPr>
          <a:lstStyle/>
          <a:p>
            <a:pPr defTabSz="889000">
              <a:spcBef>
                <a:spcPct val="0"/>
              </a:spcBef>
              <a:spcAft>
                <a:spcPct val="0"/>
              </a:spcAft>
            </a:pPr>
            <a:endParaRPr kumimoji="0" lang="en-US" sz="1000" u="none" strike="noStrike" cap="none" normalizeH="0" dirty="0">
              <a:solidFill>
                <a:schemeClr val="tx1"/>
              </a:solidFill>
              <a:effectLst/>
              <a:sym typeface="+mn-lt"/>
            </a:endParaRPr>
          </a:p>
        </p:txBody>
      </p:sp>
      <p:sp>
        <p:nvSpPr>
          <p:cNvPr id="2" name="Title 1"/>
          <p:cNvSpPr>
            <a:spLocks noGrp="1"/>
          </p:cNvSpPr>
          <p:nvPr>
            <p:ph type="title"/>
          </p:nvPr>
        </p:nvSpPr>
        <p:spPr/>
        <p:txBody>
          <a:bodyPr/>
          <a:lstStyle/>
          <a:p>
            <a:r>
              <a:rPr lang="en-US" dirty="0"/>
              <a:t>Main title in sentence case, 24pt, bold</a:t>
            </a:r>
            <a:br>
              <a:rPr lang="en-US" dirty="0"/>
            </a:br>
            <a:r>
              <a:rPr lang="en-US" sz="1600" b="0" dirty="0"/>
              <a:t>Sub-title in sentence case, 16pt, </a:t>
            </a:r>
            <a:r>
              <a:rPr lang="en-US" sz="1600" b="0" dirty="0" err="1"/>
              <a:t>unbold</a:t>
            </a:r>
            <a:endParaRPr lang="en-US" dirty="0"/>
          </a:p>
        </p:txBody>
      </p:sp>
      <p:sp>
        <p:nvSpPr>
          <p:cNvPr id="3" name="Text Placeholder 2"/>
          <p:cNvSpPr>
            <a:spLocks noGrp="1"/>
          </p:cNvSpPr>
          <p:nvPr>
            <p:ph type="body" sz="quarter" idx="10"/>
          </p:nvPr>
        </p:nvSpPr>
        <p:spPr>
          <a:xfrm>
            <a:off x="471224" y="1066801"/>
            <a:ext cx="8963555" cy="762000"/>
          </a:xfrm>
        </p:spPr>
        <p:txBody>
          <a:bodyPr/>
          <a:lstStyle/>
          <a:p>
            <a:pPr>
              <a:buClr>
                <a:schemeClr val="tx1"/>
              </a:buClr>
            </a:pPr>
            <a:r>
              <a:rPr lang="en-US" sz="1400" dirty="0"/>
              <a:t>Sentence case should be used in all text elements</a:t>
            </a:r>
          </a:p>
          <a:p>
            <a:pPr lvl="1">
              <a:buClr>
                <a:schemeClr val="tx1"/>
              </a:buClr>
              <a:buSzPct val="100000"/>
              <a:buFont typeface="Arial"/>
              <a:buChar char="•"/>
            </a:pPr>
            <a:r>
              <a:rPr lang="en-US" sz="1400" dirty="0">
                <a:solidFill>
                  <a:srgbClr val="000000"/>
                </a:solidFill>
              </a:rPr>
              <a:t>The cover page is the only area that uses title case</a:t>
            </a:r>
          </a:p>
          <a:p>
            <a:pPr lvl="1">
              <a:buClr>
                <a:schemeClr val="tx1"/>
              </a:buClr>
              <a:buSzPct val="100000"/>
              <a:buFont typeface="Arial"/>
              <a:buChar char="•"/>
            </a:pPr>
            <a:r>
              <a:rPr lang="en-US" sz="1400" dirty="0">
                <a:solidFill>
                  <a:srgbClr val="000000"/>
                </a:solidFill>
              </a:rPr>
              <a:t>Use macros in Common tab or Text Column and Number Column functions to format text</a:t>
            </a:r>
          </a:p>
          <a:p>
            <a:pPr>
              <a:buClr>
                <a:schemeClr val="tx1"/>
              </a:buClr>
            </a:pPr>
            <a:endParaRPr lang="en-US" sz="1400" dirty="0"/>
          </a:p>
          <a:p>
            <a:pPr>
              <a:buClr>
                <a:schemeClr val="tx1"/>
              </a:buClr>
            </a:pPr>
            <a:endParaRPr lang="en-US" sz="1400" dirty="0"/>
          </a:p>
          <a:p>
            <a:pPr>
              <a:buClr>
                <a:schemeClr val="tx1"/>
              </a:buClr>
            </a:pPr>
            <a:endParaRPr lang="en-US" dirty="0"/>
          </a:p>
        </p:txBody>
      </p:sp>
      <p:sp>
        <p:nvSpPr>
          <p:cNvPr id="5" name="Rectangle 4"/>
          <p:cNvSpPr/>
          <p:nvPr/>
        </p:nvSpPr>
        <p:spPr bwMode="auto">
          <a:xfrm>
            <a:off x="3731860" y="5621866"/>
            <a:ext cx="685800" cy="738664"/>
          </a:xfrm>
          <a:prstGeom prst="rect">
            <a:avLst/>
          </a:prstGeom>
          <a:solidFill>
            <a:srgbClr val="4D4D4D"/>
          </a:solidFill>
          <a:ln w="9525" cap="flat" cmpd="sng" algn="ctr">
            <a:noFill/>
            <a:prstDash val="solid"/>
            <a:round/>
            <a:headEnd type="none" w="med" len="med"/>
            <a:tailEnd type="none" w="med" len="med"/>
          </a:ln>
          <a:effectLst/>
        </p:spPr>
        <p:txBody>
          <a:bodyPr vert="horz" wrap="square" lIns="91440" tIns="91440" rIns="91440" bIns="91440" numCol="1" rtlCol="0" anchor="ctr" anchorCtr="1" compatLnSpc="1">
            <a:prstTxWarp prst="textNoShape">
              <a:avLst/>
            </a:prstTxWarp>
            <a:noAutofit/>
          </a:bodyPr>
          <a:lstStyle/>
          <a:p>
            <a:pPr marL="0" marR="0" indent="0" algn="ctr" defTabSz="889000" rtl="0" eaLnBrk="1" fontAlgn="base" latinLnBrk="0" hangingPunct="1"/>
            <a:r>
              <a:rPr kumimoji="0" lang="en-US" sz="1200" b="0" i="0" u="none" strike="noStrike" cap="none" normalizeH="0" baseline="0">
                <a:solidFill>
                  <a:srgbClr val="FFFFFF"/>
                </a:solidFill>
                <a:effectLst/>
                <a:latin typeface="+mn-lt"/>
                <a:cs typeface="+mn-cs"/>
              </a:rPr>
              <a:t>77</a:t>
            </a:r>
          </a:p>
          <a:p>
            <a:pPr marL="0" marR="0" indent="0" algn="ctr" defTabSz="889000" rtl="0" eaLnBrk="1" fontAlgn="base" latinLnBrk="0" hangingPunct="1"/>
            <a:r>
              <a:rPr kumimoji="0" lang="en-US" sz="1200" b="0" i="0" u="none" strike="noStrike" cap="none" normalizeH="0" baseline="0">
                <a:solidFill>
                  <a:srgbClr val="FFFFFF"/>
                </a:solidFill>
                <a:effectLst/>
                <a:latin typeface="+mn-lt"/>
                <a:cs typeface="+mn-cs"/>
              </a:rPr>
              <a:t>77</a:t>
            </a:r>
          </a:p>
          <a:p>
            <a:pPr marL="0" marR="0" indent="0" algn="ctr" defTabSz="889000" rtl="0" eaLnBrk="1" fontAlgn="base" latinLnBrk="0" hangingPunct="1"/>
            <a:r>
              <a:rPr kumimoji="0" lang="en-US" sz="1200" b="0" i="0" u="none" strike="noStrike" cap="none" normalizeH="0" baseline="0">
                <a:solidFill>
                  <a:srgbClr val="FFFFFF"/>
                </a:solidFill>
                <a:effectLst/>
                <a:latin typeface="+mn-lt"/>
                <a:cs typeface="+mn-cs"/>
              </a:rPr>
              <a:t>77</a:t>
            </a:r>
            <a:endParaRPr kumimoji="0" lang="en-US" sz="1200" b="0" i="0" u="none" strike="noStrike" cap="none" normalizeH="0" baseline="0" dirty="0">
              <a:solidFill>
                <a:srgbClr val="FFFFFF"/>
              </a:solidFill>
              <a:effectLst/>
              <a:latin typeface="+mn-lt"/>
              <a:cs typeface="+mn-cs"/>
            </a:endParaRPr>
          </a:p>
        </p:txBody>
      </p:sp>
      <p:sp>
        <p:nvSpPr>
          <p:cNvPr id="10" name="Rectangle 9"/>
          <p:cNvSpPr/>
          <p:nvPr/>
        </p:nvSpPr>
        <p:spPr bwMode="auto">
          <a:xfrm>
            <a:off x="683860" y="5621866"/>
            <a:ext cx="635000" cy="738664"/>
          </a:xfrm>
          <a:prstGeom prst="rect">
            <a:avLst/>
          </a:prstGeom>
          <a:solidFill>
            <a:srgbClr val="007167"/>
          </a:solidFill>
          <a:ln w="9525" cap="flat" cmpd="sng" algn="ctr">
            <a:noFill/>
            <a:prstDash val="solid"/>
            <a:round/>
            <a:headEnd type="none" w="med" len="med"/>
            <a:tailEnd type="none" w="med" len="med"/>
          </a:ln>
          <a:effectLst/>
        </p:spPr>
        <p:txBody>
          <a:bodyPr vert="horz" wrap="square" lIns="91440" tIns="91440" rIns="91440" bIns="91440" numCol="1" rtlCol="0" anchor="ctr" anchorCtr="1" compatLnSpc="1">
            <a:prstTxWarp prst="textNoShape">
              <a:avLst/>
            </a:prstTxWarp>
            <a:noAutofit/>
          </a:bodyPr>
          <a:lstStyle/>
          <a:p>
            <a:pPr marL="0" marR="0" indent="0" algn="ctr" defTabSz="889000" rtl="0" eaLnBrk="1" fontAlgn="base" latinLnBrk="0" hangingPunct="1"/>
            <a:r>
              <a:rPr kumimoji="0" lang="en-US" sz="1200" b="0" i="0" u="none" strike="noStrike" cap="none" normalizeH="0" baseline="0" dirty="0">
                <a:solidFill>
                  <a:srgbClr val="FFFFFF"/>
                </a:solidFill>
                <a:effectLst/>
                <a:latin typeface="+mn-lt"/>
                <a:cs typeface="+mn-cs"/>
              </a:rPr>
              <a:t>0</a:t>
            </a:r>
          </a:p>
          <a:p>
            <a:pPr marL="0" marR="0" indent="0" algn="ctr" defTabSz="889000" rtl="0" eaLnBrk="1" fontAlgn="base" latinLnBrk="0" hangingPunct="1"/>
            <a:r>
              <a:rPr kumimoji="0" lang="en-US" sz="1200" b="0" i="0" u="none" strike="noStrike" cap="none" normalizeH="0" baseline="0" dirty="0">
                <a:solidFill>
                  <a:srgbClr val="FFFFFF"/>
                </a:solidFill>
                <a:effectLst/>
                <a:latin typeface="+mn-lt"/>
                <a:cs typeface="+mn-cs"/>
              </a:rPr>
              <a:t>113</a:t>
            </a:r>
          </a:p>
          <a:p>
            <a:pPr marL="0" marR="0" indent="0" algn="ctr" defTabSz="889000" rtl="0" eaLnBrk="1" fontAlgn="base" latinLnBrk="0" hangingPunct="1"/>
            <a:r>
              <a:rPr kumimoji="0" lang="en-US" sz="1200" b="0" i="0" u="none" strike="noStrike" cap="none" normalizeH="0" baseline="0" dirty="0">
                <a:solidFill>
                  <a:srgbClr val="FFFFFF"/>
                </a:solidFill>
                <a:effectLst/>
                <a:latin typeface="+mn-lt"/>
                <a:cs typeface="+mn-cs"/>
              </a:rPr>
              <a:t>103</a:t>
            </a:r>
          </a:p>
        </p:txBody>
      </p:sp>
      <p:sp>
        <p:nvSpPr>
          <p:cNvPr id="11" name="Rectangle 10"/>
          <p:cNvSpPr/>
          <p:nvPr/>
        </p:nvSpPr>
        <p:spPr bwMode="auto">
          <a:xfrm>
            <a:off x="1445860" y="5621866"/>
            <a:ext cx="635000" cy="738664"/>
          </a:xfrm>
          <a:prstGeom prst="rect">
            <a:avLst/>
          </a:prstGeom>
          <a:solidFill>
            <a:srgbClr val="338D85"/>
          </a:solidFill>
          <a:ln w="9525" cap="flat" cmpd="sng" algn="ctr">
            <a:noFill/>
            <a:prstDash val="solid"/>
            <a:round/>
            <a:headEnd type="none" w="med" len="med"/>
            <a:tailEnd type="none" w="med" len="med"/>
          </a:ln>
          <a:effectLst/>
        </p:spPr>
        <p:txBody>
          <a:bodyPr vert="horz" wrap="square" lIns="91440" tIns="91440" rIns="91440" bIns="91440" numCol="1" rtlCol="0" anchor="ctr" anchorCtr="1" compatLnSpc="1">
            <a:prstTxWarp prst="textNoShape">
              <a:avLst/>
            </a:prstTxWarp>
            <a:noAutofit/>
          </a:bodyPr>
          <a:lstStyle/>
          <a:p>
            <a:pPr marL="0" marR="0" indent="0" algn="ctr" defTabSz="889000" rtl="0" eaLnBrk="1" fontAlgn="base" latinLnBrk="0" hangingPunct="1"/>
            <a:r>
              <a:rPr kumimoji="0" lang="en-US" sz="1200" b="0" i="0" u="none" strike="noStrike" cap="none" normalizeH="0" baseline="0">
                <a:solidFill>
                  <a:srgbClr val="000000"/>
                </a:solidFill>
                <a:effectLst/>
                <a:latin typeface="+mn-lt"/>
                <a:cs typeface="+mn-cs"/>
              </a:rPr>
              <a:t>51</a:t>
            </a:r>
          </a:p>
          <a:p>
            <a:pPr marL="0" marR="0" indent="0" algn="ctr" defTabSz="889000" rtl="0" eaLnBrk="1" fontAlgn="base" latinLnBrk="0" hangingPunct="1"/>
            <a:r>
              <a:rPr kumimoji="0" lang="en-US" sz="1200" b="0" i="0" u="none" strike="noStrike" cap="none" normalizeH="0" baseline="0">
                <a:solidFill>
                  <a:srgbClr val="000000"/>
                </a:solidFill>
                <a:effectLst/>
                <a:latin typeface="+mn-lt"/>
                <a:cs typeface="+mn-cs"/>
              </a:rPr>
              <a:t>141</a:t>
            </a:r>
          </a:p>
          <a:p>
            <a:pPr marL="0" marR="0" indent="0" algn="ctr" defTabSz="889000" rtl="0" eaLnBrk="1" fontAlgn="base" latinLnBrk="0" hangingPunct="1"/>
            <a:r>
              <a:rPr kumimoji="0" lang="en-US" sz="1200" b="0" i="0" u="none" strike="noStrike" cap="none" normalizeH="0" baseline="0">
                <a:solidFill>
                  <a:srgbClr val="000000"/>
                </a:solidFill>
                <a:effectLst/>
                <a:latin typeface="+mn-lt"/>
                <a:cs typeface="+mn-cs"/>
              </a:rPr>
              <a:t>133</a:t>
            </a:r>
            <a:endParaRPr kumimoji="0" lang="en-US" sz="1200" b="0" i="0" u="none" strike="noStrike" cap="none" normalizeH="0" baseline="0" dirty="0">
              <a:solidFill>
                <a:srgbClr val="000000"/>
              </a:solidFill>
              <a:effectLst/>
              <a:latin typeface="+mn-lt"/>
              <a:cs typeface="+mn-cs"/>
            </a:endParaRPr>
          </a:p>
        </p:txBody>
      </p:sp>
      <p:sp>
        <p:nvSpPr>
          <p:cNvPr id="12" name="Rectangle 11"/>
          <p:cNvSpPr/>
          <p:nvPr/>
        </p:nvSpPr>
        <p:spPr bwMode="auto">
          <a:xfrm>
            <a:off x="2207860" y="5621866"/>
            <a:ext cx="635000" cy="738664"/>
          </a:xfrm>
          <a:prstGeom prst="rect">
            <a:avLst/>
          </a:prstGeom>
          <a:solidFill>
            <a:srgbClr val="66AAA4"/>
          </a:solidFill>
          <a:ln w="9525" cap="flat" cmpd="sng" algn="ctr">
            <a:noFill/>
            <a:prstDash val="solid"/>
            <a:round/>
            <a:headEnd type="none" w="med" len="med"/>
            <a:tailEnd type="none" w="med" len="med"/>
          </a:ln>
          <a:effectLst/>
        </p:spPr>
        <p:txBody>
          <a:bodyPr vert="horz" wrap="square" lIns="91440" tIns="91440" rIns="91440" bIns="91440" numCol="1" rtlCol="0" anchor="ctr" anchorCtr="1" compatLnSpc="1">
            <a:prstTxWarp prst="textNoShape">
              <a:avLst/>
            </a:prstTxWarp>
            <a:noAutofit/>
          </a:bodyPr>
          <a:lstStyle/>
          <a:p>
            <a:pPr marL="0" marR="0" indent="0" algn="ctr" defTabSz="889000" rtl="0" eaLnBrk="1" fontAlgn="base" latinLnBrk="0" hangingPunct="1"/>
            <a:r>
              <a:rPr kumimoji="0" lang="en-US" sz="1200" b="0" i="0" u="none" strike="noStrike" cap="none" normalizeH="0" baseline="0">
                <a:solidFill>
                  <a:srgbClr val="000000"/>
                </a:solidFill>
                <a:effectLst/>
                <a:latin typeface="+mn-lt"/>
                <a:cs typeface="+mn-cs"/>
              </a:rPr>
              <a:t>102</a:t>
            </a:r>
          </a:p>
          <a:p>
            <a:pPr marL="0" marR="0" indent="0" algn="ctr" defTabSz="889000" rtl="0" eaLnBrk="1" fontAlgn="base" latinLnBrk="0" hangingPunct="1"/>
            <a:r>
              <a:rPr kumimoji="0" lang="en-US" sz="1200" b="0" i="0" u="none" strike="noStrike" cap="none" normalizeH="0" baseline="0">
                <a:solidFill>
                  <a:srgbClr val="000000"/>
                </a:solidFill>
                <a:effectLst/>
                <a:latin typeface="+mn-lt"/>
                <a:cs typeface="+mn-cs"/>
              </a:rPr>
              <a:t>170</a:t>
            </a:r>
          </a:p>
          <a:p>
            <a:pPr marL="0" marR="0" indent="0" algn="ctr" defTabSz="889000" rtl="0" eaLnBrk="1" fontAlgn="base" latinLnBrk="0" hangingPunct="1"/>
            <a:r>
              <a:rPr kumimoji="0" lang="en-US" sz="1200" b="0" i="0" u="none" strike="noStrike" cap="none" normalizeH="0" baseline="0">
                <a:solidFill>
                  <a:srgbClr val="000000"/>
                </a:solidFill>
                <a:effectLst/>
                <a:latin typeface="+mn-lt"/>
                <a:cs typeface="+mn-cs"/>
              </a:rPr>
              <a:t>164</a:t>
            </a:r>
            <a:endParaRPr kumimoji="0" lang="en-US" sz="1200" b="0" i="0" u="none" strike="noStrike" cap="none" normalizeH="0" baseline="0" dirty="0">
              <a:solidFill>
                <a:srgbClr val="000000"/>
              </a:solidFill>
              <a:effectLst/>
              <a:latin typeface="+mn-lt"/>
              <a:cs typeface="+mn-cs"/>
            </a:endParaRPr>
          </a:p>
        </p:txBody>
      </p:sp>
      <p:sp>
        <p:nvSpPr>
          <p:cNvPr id="13" name="Rectangle 12"/>
          <p:cNvSpPr/>
          <p:nvPr/>
        </p:nvSpPr>
        <p:spPr bwMode="auto">
          <a:xfrm>
            <a:off x="2969860" y="5621866"/>
            <a:ext cx="635000" cy="738664"/>
          </a:xfrm>
          <a:prstGeom prst="rect">
            <a:avLst/>
          </a:prstGeom>
          <a:solidFill>
            <a:srgbClr val="80B8B3"/>
          </a:solidFill>
          <a:ln w="9525" cap="flat" cmpd="sng" algn="ctr">
            <a:noFill/>
            <a:prstDash val="solid"/>
            <a:round/>
            <a:headEnd type="none" w="med" len="med"/>
            <a:tailEnd type="none" w="med" len="med"/>
          </a:ln>
          <a:effectLst/>
        </p:spPr>
        <p:txBody>
          <a:bodyPr vert="horz" wrap="square" lIns="91440" tIns="91440" rIns="91440" bIns="91440" numCol="1" rtlCol="0" anchor="ctr" anchorCtr="1" compatLnSpc="1">
            <a:prstTxWarp prst="textNoShape">
              <a:avLst/>
            </a:prstTxWarp>
            <a:noAutofit/>
          </a:bodyPr>
          <a:lstStyle/>
          <a:p>
            <a:pPr marL="0" marR="0" indent="0" algn="ctr" defTabSz="889000" rtl="0" eaLnBrk="1" fontAlgn="base" latinLnBrk="0" hangingPunct="1"/>
            <a:r>
              <a:rPr kumimoji="0" lang="en-US" sz="1200" b="0" i="0" u="none" strike="noStrike" cap="none" normalizeH="0" baseline="0">
                <a:solidFill>
                  <a:srgbClr val="000000"/>
                </a:solidFill>
                <a:effectLst/>
                <a:latin typeface="+mn-lt"/>
                <a:cs typeface="+mn-cs"/>
              </a:rPr>
              <a:t>128</a:t>
            </a:r>
          </a:p>
          <a:p>
            <a:pPr marL="0" marR="0" indent="0" algn="ctr" defTabSz="889000" rtl="0" eaLnBrk="1" fontAlgn="base" latinLnBrk="0" hangingPunct="1"/>
            <a:r>
              <a:rPr kumimoji="0" lang="en-US" sz="1200" b="0" i="0" u="none" strike="noStrike" cap="none" normalizeH="0" baseline="0">
                <a:solidFill>
                  <a:srgbClr val="000000"/>
                </a:solidFill>
                <a:effectLst/>
                <a:latin typeface="+mn-lt"/>
                <a:cs typeface="+mn-cs"/>
              </a:rPr>
              <a:t>184</a:t>
            </a:r>
          </a:p>
          <a:p>
            <a:pPr marL="0" marR="0" indent="0" algn="ctr" defTabSz="889000" rtl="0" eaLnBrk="1" fontAlgn="base" latinLnBrk="0" hangingPunct="1"/>
            <a:r>
              <a:rPr kumimoji="0" lang="en-US" sz="1200" b="0" i="0" u="none" strike="noStrike" cap="none" normalizeH="0" baseline="0">
                <a:solidFill>
                  <a:srgbClr val="000000"/>
                </a:solidFill>
                <a:effectLst/>
                <a:latin typeface="+mn-lt"/>
                <a:cs typeface="+mn-cs"/>
              </a:rPr>
              <a:t>179</a:t>
            </a:r>
            <a:endParaRPr kumimoji="0" lang="en-US" sz="1200" b="0" i="0" u="none" strike="noStrike" cap="none" normalizeH="0" baseline="0" dirty="0">
              <a:solidFill>
                <a:srgbClr val="000000"/>
              </a:solidFill>
              <a:effectLst/>
              <a:latin typeface="+mn-lt"/>
              <a:cs typeface="+mn-cs"/>
            </a:endParaRPr>
          </a:p>
        </p:txBody>
      </p:sp>
      <p:sp>
        <p:nvSpPr>
          <p:cNvPr id="14" name="Rectangle 13"/>
          <p:cNvSpPr/>
          <p:nvPr/>
        </p:nvSpPr>
        <p:spPr bwMode="auto">
          <a:xfrm>
            <a:off x="7084660" y="5621866"/>
            <a:ext cx="635000" cy="738664"/>
          </a:xfrm>
          <a:prstGeom prst="rect">
            <a:avLst/>
          </a:prstGeom>
          <a:solidFill>
            <a:srgbClr val="6AA83A"/>
          </a:solidFill>
          <a:ln w="9525" cap="flat" cmpd="sng" algn="ctr">
            <a:noFill/>
            <a:prstDash val="solid"/>
            <a:round/>
            <a:headEnd type="none" w="med" len="med"/>
            <a:tailEnd type="none" w="med" len="med"/>
          </a:ln>
          <a:effectLst/>
        </p:spPr>
        <p:txBody>
          <a:bodyPr vert="horz" wrap="square" lIns="91440" tIns="91440" rIns="91440" bIns="91440" numCol="1" rtlCol="0" anchor="ctr" anchorCtr="1" compatLnSpc="1">
            <a:prstTxWarp prst="textNoShape">
              <a:avLst/>
            </a:prstTxWarp>
            <a:noAutofit/>
          </a:bodyPr>
          <a:lstStyle/>
          <a:p>
            <a:pPr marL="0" marR="0" indent="0" algn="ctr" defTabSz="889000" rtl="0" eaLnBrk="1" fontAlgn="base" latinLnBrk="0" hangingPunct="1"/>
            <a:r>
              <a:rPr kumimoji="0" lang="en-US" sz="1200" b="0" i="0" u="none" strike="noStrike" cap="none" normalizeH="0" baseline="0">
                <a:solidFill>
                  <a:srgbClr val="FFFFFF"/>
                </a:solidFill>
                <a:effectLst/>
                <a:latin typeface="+mn-lt"/>
                <a:cs typeface="+mn-cs"/>
              </a:rPr>
              <a:t>106</a:t>
            </a:r>
          </a:p>
          <a:p>
            <a:pPr marL="0" marR="0" indent="0" algn="ctr" defTabSz="889000" rtl="0" eaLnBrk="1" fontAlgn="base" latinLnBrk="0" hangingPunct="1"/>
            <a:r>
              <a:rPr kumimoji="0" lang="en-US" sz="1200" b="0" i="0" u="none" strike="noStrike" cap="none" normalizeH="0" baseline="0">
                <a:solidFill>
                  <a:srgbClr val="FFFFFF"/>
                </a:solidFill>
                <a:effectLst/>
                <a:latin typeface="+mn-lt"/>
                <a:cs typeface="+mn-cs"/>
              </a:rPr>
              <a:t>168</a:t>
            </a:r>
          </a:p>
          <a:p>
            <a:pPr marL="0" marR="0" indent="0" algn="ctr" defTabSz="889000" rtl="0" eaLnBrk="1" fontAlgn="base" latinLnBrk="0" hangingPunct="1"/>
            <a:r>
              <a:rPr kumimoji="0" lang="en-US" sz="1200" b="0" i="0" u="none" strike="noStrike" cap="none" normalizeH="0" baseline="0">
                <a:solidFill>
                  <a:srgbClr val="FFFFFF"/>
                </a:solidFill>
                <a:effectLst/>
                <a:latin typeface="+mn-lt"/>
                <a:cs typeface="+mn-cs"/>
              </a:rPr>
              <a:t>58</a:t>
            </a:r>
            <a:endParaRPr kumimoji="0" lang="en-US" sz="1200" b="0" i="0" u="none" strike="noStrike" cap="none" normalizeH="0" baseline="0" dirty="0">
              <a:solidFill>
                <a:srgbClr val="FFFFFF"/>
              </a:solidFill>
              <a:effectLst/>
              <a:latin typeface="+mn-lt"/>
              <a:cs typeface="+mn-cs"/>
            </a:endParaRPr>
          </a:p>
        </p:txBody>
      </p:sp>
      <p:sp>
        <p:nvSpPr>
          <p:cNvPr id="15" name="Rectangle 14"/>
          <p:cNvSpPr/>
          <p:nvPr/>
        </p:nvSpPr>
        <p:spPr bwMode="auto">
          <a:xfrm>
            <a:off x="4570060" y="5621866"/>
            <a:ext cx="685800" cy="738664"/>
          </a:xfrm>
          <a:prstGeom prst="rect">
            <a:avLst/>
          </a:prstGeom>
          <a:solidFill>
            <a:schemeClr val="bg2"/>
          </a:solidFill>
          <a:ln w="9525" cap="flat" cmpd="sng" algn="ctr">
            <a:noFill/>
            <a:prstDash val="solid"/>
            <a:round/>
            <a:headEnd type="none" w="med" len="med"/>
            <a:tailEnd type="none" w="med" len="med"/>
          </a:ln>
          <a:effectLst/>
        </p:spPr>
        <p:txBody>
          <a:bodyPr vert="horz" wrap="square" lIns="91440" tIns="91440" rIns="91440" bIns="91440" numCol="1" rtlCol="0" anchor="ctr" anchorCtr="1" compatLnSpc="1">
            <a:prstTxWarp prst="textNoShape">
              <a:avLst/>
            </a:prstTxWarp>
            <a:noAutofit/>
          </a:bodyPr>
          <a:lstStyle/>
          <a:p>
            <a:pPr marL="0" marR="0" indent="0" algn="ctr" defTabSz="889000" rtl="0" eaLnBrk="1" fontAlgn="base" latinLnBrk="0" hangingPunct="1"/>
            <a:r>
              <a:rPr kumimoji="0" lang="en-US" sz="1200" b="0" i="0" u="none" strike="noStrike" cap="none" normalizeH="0" baseline="0">
                <a:solidFill>
                  <a:srgbClr val="000000"/>
                </a:solidFill>
                <a:effectLst/>
                <a:latin typeface="+mn-lt"/>
                <a:cs typeface="+mn-cs"/>
              </a:rPr>
              <a:t>128</a:t>
            </a:r>
          </a:p>
          <a:p>
            <a:pPr marL="0" marR="0" indent="0" algn="ctr" defTabSz="889000" rtl="0" eaLnBrk="1" fontAlgn="base" latinLnBrk="0" hangingPunct="1"/>
            <a:r>
              <a:rPr kumimoji="0" lang="en-US" sz="1200" b="0" i="0" u="none" strike="noStrike" cap="none" normalizeH="0" baseline="0">
                <a:solidFill>
                  <a:srgbClr val="000000"/>
                </a:solidFill>
                <a:effectLst/>
                <a:latin typeface="+mn-lt"/>
                <a:cs typeface="+mn-cs"/>
              </a:rPr>
              <a:t>128</a:t>
            </a:r>
          </a:p>
          <a:p>
            <a:pPr marL="0" marR="0" indent="0" algn="ctr" defTabSz="889000" rtl="0" eaLnBrk="1" fontAlgn="base" latinLnBrk="0" hangingPunct="1"/>
            <a:r>
              <a:rPr kumimoji="0" lang="en-US" sz="1200" b="0" i="0" u="none" strike="noStrike" cap="none" normalizeH="0" baseline="0">
                <a:solidFill>
                  <a:srgbClr val="000000"/>
                </a:solidFill>
                <a:effectLst/>
                <a:latin typeface="+mn-lt"/>
                <a:cs typeface="+mn-cs"/>
              </a:rPr>
              <a:t>128</a:t>
            </a:r>
            <a:endParaRPr kumimoji="0" lang="en-US" sz="1200" b="0" i="0" u="none" strike="noStrike" cap="none" normalizeH="0" baseline="0" dirty="0">
              <a:solidFill>
                <a:srgbClr val="000000"/>
              </a:solidFill>
              <a:effectLst/>
              <a:latin typeface="+mn-lt"/>
              <a:cs typeface="+mn-cs"/>
            </a:endParaRPr>
          </a:p>
        </p:txBody>
      </p:sp>
      <p:sp>
        <p:nvSpPr>
          <p:cNvPr id="16" name="Rectangle 15"/>
          <p:cNvSpPr/>
          <p:nvPr/>
        </p:nvSpPr>
        <p:spPr bwMode="auto">
          <a:xfrm>
            <a:off x="5408260" y="5621866"/>
            <a:ext cx="685800" cy="738664"/>
          </a:xfrm>
          <a:prstGeom prst="rect">
            <a:avLst/>
          </a:prstGeom>
          <a:solidFill>
            <a:srgbClr val="B2B2B2"/>
          </a:solidFill>
          <a:ln w="9525" cap="flat" cmpd="sng" algn="ctr">
            <a:noFill/>
            <a:prstDash val="solid"/>
            <a:round/>
            <a:headEnd type="none" w="med" len="med"/>
            <a:tailEnd type="none" w="med" len="med"/>
          </a:ln>
          <a:effectLst/>
        </p:spPr>
        <p:txBody>
          <a:bodyPr vert="horz" wrap="square" lIns="91440" tIns="91440" rIns="91440" bIns="91440" numCol="1" rtlCol="0" anchor="ctr" anchorCtr="1" compatLnSpc="1">
            <a:prstTxWarp prst="textNoShape">
              <a:avLst/>
            </a:prstTxWarp>
            <a:noAutofit/>
          </a:bodyPr>
          <a:lstStyle/>
          <a:p>
            <a:pPr marL="0" marR="0" indent="0" algn="ctr" defTabSz="889000" rtl="0" eaLnBrk="1" fontAlgn="base" latinLnBrk="0" hangingPunct="1"/>
            <a:r>
              <a:rPr kumimoji="0" lang="en-US" sz="1200" b="0" i="0" u="none" strike="noStrike" cap="none" normalizeH="0" baseline="0">
                <a:solidFill>
                  <a:srgbClr val="000000"/>
                </a:solidFill>
                <a:effectLst/>
                <a:latin typeface="+mn-lt"/>
                <a:cs typeface="+mn-cs"/>
              </a:rPr>
              <a:t>178</a:t>
            </a:r>
          </a:p>
          <a:p>
            <a:pPr marL="0" marR="0" indent="0" algn="ctr" defTabSz="889000" rtl="0" eaLnBrk="1" fontAlgn="base" latinLnBrk="0" hangingPunct="1"/>
            <a:r>
              <a:rPr kumimoji="0" lang="en-US" sz="1200" b="0" i="0" u="none" strike="noStrike" cap="none" normalizeH="0" baseline="0">
                <a:solidFill>
                  <a:srgbClr val="000000"/>
                </a:solidFill>
                <a:effectLst/>
                <a:latin typeface="+mn-lt"/>
                <a:cs typeface="+mn-cs"/>
              </a:rPr>
              <a:t>178</a:t>
            </a:r>
          </a:p>
          <a:p>
            <a:pPr marL="0" marR="0" indent="0" algn="ctr" defTabSz="889000" rtl="0" eaLnBrk="1" fontAlgn="base" latinLnBrk="0" hangingPunct="1"/>
            <a:r>
              <a:rPr kumimoji="0" lang="en-US" sz="1200" b="0" i="0" u="none" strike="noStrike" cap="none" normalizeH="0" baseline="0">
                <a:solidFill>
                  <a:srgbClr val="000000"/>
                </a:solidFill>
                <a:effectLst/>
                <a:latin typeface="+mn-lt"/>
                <a:cs typeface="+mn-cs"/>
              </a:rPr>
              <a:t>178</a:t>
            </a:r>
            <a:endParaRPr kumimoji="0" lang="en-US" sz="1200" b="0" i="0" u="none" strike="noStrike" cap="none" normalizeH="0" baseline="0" dirty="0">
              <a:solidFill>
                <a:srgbClr val="000000"/>
              </a:solidFill>
              <a:effectLst/>
              <a:latin typeface="+mn-lt"/>
              <a:cs typeface="+mn-cs"/>
            </a:endParaRPr>
          </a:p>
        </p:txBody>
      </p:sp>
      <p:sp>
        <p:nvSpPr>
          <p:cNvPr id="17" name="Rectangle 16"/>
          <p:cNvSpPr/>
          <p:nvPr/>
        </p:nvSpPr>
        <p:spPr bwMode="auto">
          <a:xfrm>
            <a:off x="6246460" y="5621866"/>
            <a:ext cx="685800" cy="738664"/>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91440" rIns="91440" bIns="91440" numCol="1" rtlCol="0" anchor="ctr" anchorCtr="1" compatLnSpc="1">
            <a:prstTxWarp prst="textNoShape">
              <a:avLst/>
            </a:prstTxWarp>
            <a:noAutofit/>
          </a:bodyPr>
          <a:lstStyle/>
          <a:p>
            <a:pPr marL="0" marR="0" indent="0" algn="ctr" defTabSz="889000" rtl="0" eaLnBrk="1" fontAlgn="base" latinLnBrk="0" hangingPunct="1"/>
            <a:r>
              <a:rPr kumimoji="0" lang="en-US" sz="1200" b="0" i="0" u="none" strike="noStrike" cap="none" normalizeH="0" baseline="0">
                <a:solidFill>
                  <a:srgbClr val="000000"/>
                </a:solidFill>
                <a:effectLst/>
                <a:latin typeface="+mn-lt"/>
                <a:cs typeface="+mn-cs"/>
              </a:rPr>
              <a:t>226</a:t>
            </a:r>
          </a:p>
          <a:p>
            <a:pPr marL="0" marR="0" indent="0" algn="ctr" defTabSz="889000" rtl="0" eaLnBrk="1" fontAlgn="base" latinLnBrk="0" hangingPunct="1"/>
            <a:r>
              <a:rPr kumimoji="0" lang="en-US" sz="1200" b="0" i="0" u="none" strike="noStrike" cap="none" normalizeH="0" baseline="0">
                <a:solidFill>
                  <a:srgbClr val="000000"/>
                </a:solidFill>
                <a:effectLst/>
                <a:latin typeface="+mn-lt"/>
                <a:cs typeface="+mn-cs"/>
              </a:rPr>
              <a:t>226</a:t>
            </a:r>
          </a:p>
          <a:p>
            <a:pPr marL="0" marR="0" indent="0" algn="ctr" defTabSz="889000" rtl="0" eaLnBrk="1" fontAlgn="base" latinLnBrk="0" hangingPunct="1"/>
            <a:r>
              <a:rPr kumimoji="0" lang="en-US" sz="1200" b="0" i="0" u="none" strike="noStrike" cap="none" normalizeH="0" baseline="0">
                <a:solidFill>
                  <a:srgbClr val="000000"/>
                </a:solidFill>
                <a:effectLst/>
                <a:latin typeface="+mn-lt"/>
                <a:cs typeface="+mn-cs"/>
              </a:rPr>
              <a:t>226</a:t>
            </a:r>
            <a:endParaRPr kumimoji="0" lang="en-US" sz="1200" b="0" i="0" u="none" strike="noStrike" cap="none" normalizeH="0" baseline="0" dirty="0">
              <a:solidFill>
                <a:srgbClr val="000000"/>
              </a:solidFill>
              <a:effectLst/>
              <a:latin typeface="+mn-lt"/>
              <a:cs typeface="+mn-cs"/>
            </a:endParaRPr>
          </a:p>
        </p:txBody>
      </p:sp>
      <p:sp>
        <p:nvSpPr>
          <p:cNvPr id="18" name="Oval 2"/>
          <p:cNvSpPr>
            <a:spLocks noChangeArrowheads="1"/>
          </p:cNvSpPr>
          <p:nvPr/>
        </p:nvSpPr>
        <p:spPr bwMode="gray">
          <a:xfrm>
            <a:off x="104775" y="2105027"/>
            <a:ext cx="295276" cy="295275"/>
          </a:xfrm>
          <a:prstGeom prst="ellipse">
            <a:avLst/>
          </a:prstGeom>
          <a:solidFill>
            <a:srgbClr val="4D4D4D"/>
          </a:solidFill>
          <a:ln w="9525" algn="ctr">
            <a:solidFill>
              <a:srgbClr val="4D4D4D"/>
            </a:solidFill>
            <a:round/>
            <a:headEnd/>
            <a:tailEnd/>
          </a:ln>
        </p:spPr>
        <p:txBody>
          <a:bodyPr wrap="none" lIns="0" tIns="0" rIns="0" bIns="0" anchor="ctr"/>
          <a:lstStyle/>
          <a:p>
            <a:pPr algn="ctr"/>
            <a:r>
              <a:rPr lang="en-US" sz="1400" b="1">
                <a:solidFill>
                  <a:srgbClr val="FFFFFF"/>
                </a:solidFill>
                <a:latin typeface="+mn-lt"/>
              </a:rPr>
              <a:t>1</a:t>
            </a:r>
          </a:p>
        </p:txBody>
      </p:sp>
      <p:sp>
        <p:nvSpPr>
          <p:cNvPr id="19" name="Oval 3"/>
          <p:cNvSpPr>
            <a:spLocks noChangeArrowheads="1"/>
          </p:cNvSpPr>
          <p:nvPr/>
        </p:nvSpPr>
        <p:spPr bwMode="gray">
          <a:xfrm>
            <a:off x="104775" y="2468565"/>
            <a:ext cx="295276" cy="295275"/>
          </a:xfrm>
          <a:prstGeom prst="ellipse">
            <a:avLst/>
          </a:prstGeom>
          <a:solidFill>
            <a:srgbClr val="4D4D4D"/>
          </a:solidFill>
          <a:ln w="9525" algn="ctr">
            <a:solidFill>
              <a:srgbClr val="4D4D4D"/>
            </a:solidFill>
            <a:round/>
            <a:headEnd/>
            <a:tailEnd/>
          </a:ln>
        </p:spPr>
        <p:txBody>
          <a:bodyPr wrap="none" lIns="0" tIns="0" rIns="0" bIns="0" anchor="ctr"/>
          <a:lstStyle/>
          <a:p>
            <a:pPr algn="ctr"/>
            <a:r>
              <a:rPr lang="en-US" sz="1400" b="1">
                <a:solidFill>
                  <a:srgbClr val="FFFFFF"/>
                </a:solidFill>
                <a:latin typeface="+mn-lt"/>
              </a:rPr>
              <a:t>2</a:t>
            </a:r>
          </a:p>
        </p:txBody>
      </p:sp>
      <p:sp>
        <p:nvSpPr>
          <p:cNvPr id="20" name="Oval 4"/>
          <p:cNvSpPr>
            <a:spLocks noChangeArrowheads="1"/>
          </p:cNvSpPr>
          <p:nvPr/>
        </p:nvSpPr>
        <p:spPr bwMode="gray">
          <a:xfrm>
            <a:off x="104775" y="2832102"/>
            <a:ext cx="295276" cy="295275"/>
          </a:xfrm>
          <a:prstGeom prst="ellipse">
            <a:avLst/>
          </a:prstGeom>
          <a:solidFill>
            <a:srgbClr val="4D4D4D"/>
          </a:solidFill>
          <a:ln w="9525" algn="ctr">
            <a:solidFill>
              <a:srgbClr val="4D4D4D"/>
            </a:solidFill>
            <a:round/>
            <a:headEnd/>
            <a:tailEnd/>
          </a:ln>
        </p:spPr>
        <p:txBody>
          <a:bodyPr wrap="none" lIns="0" tIns="0" rIns="0" bIns="0" anchor="ctr"/>
          <a:lstStyle/>
          <a:p>
            <a:pPr algn="ctr"/>
            <a:r>
              <a:rPr lang="en-US" sz="1400" b="1">
                <a:solidFill>
                  <a:srgbClr val="FFFFFF"/>
                </a:solidFill>
                <a:latin typeface="+mn-lt"/>
              </a:rPr>
              <a:t>3</a:t>
            </a:r>
          </a:p>
        </p:txBody>
      </p:sp>
      <p:sp>
        <p:nvSpPr>
          <p:cNvPr id="21" name="Oval 5"/>
          <p:cNvSpPr>
            <a:spLocks noChangeArrowheads="1"/>
          </p:cNvSpPr>
          <p:nvPr/>
        </p:nvSpPr>
        <p:spPr bwMode="gray">
          <a:xfrm>
            <a:off x="104775" y="3195640"/>
            <a:ext cx="295276" cy="295275"/>
          </a:xfrm>
          <a:prstGeom prst="ellipse">
            <a:avLst/>
          </a:prstGeom>
          <a:solidFill>
            <a:srgbClr val="4D4D4D"/>
          </a:solidFill>
          <a:ln w="9525" algn="ctr">
            <a:solidFill>
              <a:srgbClr val="4D4D4D"/>
            </a:solidFill>
            <a:round/>
            <a:headEnd/>
            <a:tailEnd/>
          </a:ln>
        </p:spPr>
        <p:txBody>
          <a:bodyPr wrap="none" lIns="0" tIns="0" rIns="0" bIns="0" anchor="ctr"/>
          <a:lstStyle/>
          <a:p>
            <a:pPr algn="ctr"/>
            <a:r>
              <a:rPr lang="en-US" sz="1400" b="1">
                <a:solidFill>
                  <a:srgbClr val="FFFFFF"/>
                </a:solidFill>
                <a:latin typeface="+mn-lt"/>
              </a:rPr>
              <a:t>4</a:t>
            </a:r>
          </a:p>
        </p:txBody>
      </p:sp>
      <p:sp>
        <p:nvSpPr>
          <p:cNvPr id="22" name="Oval 6"/>
          <p:cNvSpPr>
            <a:spLocks noChangeArrowheads="1"/>
          </p:cNvSpPr>
          <p:nvPr/>
        </p:nvSpPr>
        <p:spPr bwMode="gray">
          <a:xfrm>
            <a:off x="104775" y="3559177"/>
            <a:ext cx="295276" cy="295275"/>
          </a:xfrm>
          <a:prstGeom prst="ellipse">
            <a:avLst/>
          </a:prstGeom>
          <a:solidFill>
            <a:srgbClr val="4D4D4D"/>
          </a:solidFill>
          <a:ln w="9525" algn="ctr">
            <a:solidFill>
              <a:srgbClr val="4D4D4D"/>
            </a:solidFill>
            <a:round/>
            <a:headEnd/>
            <a:tailEnd/>
          </a:ln>
        </p:spPr>
        <p:txBody>
          <a:bodyPr wrap="none" lIns="0" tIns="0" rIns="0" bIns="0" anchor="ctr"/>
          <a:lstStyle/>
          <a:p>
            <a:pPr algn="ctr"/>
            <a:r>
              <a:rPr lang="en-US" sz="1400" b="1">
                <a:solidFill>
                  <a:srgbClr val="FFFFFF"/>
                </a:solidFill>
                <a:latin typeface="+mn-lt"/>
              </a:rPr>
              <a:t>5</a:t>
            </a:r>
          </a:p>
        </p:txBody>
      </p:sp>
      <p:sp>
        <p:nvSpPr>
          <p:cNvPr id="23" name="Oval 7"/>
          <p:cNvSpPr>
            <a:spLocks noChangeArrowheads="1"/>
          </p:cNvSpPr>
          <p:nvPr/>
        </p:nvSpPr>
        <p:spPr bwMode="gray">
          <a:xfrm>
            <a:off x="104775" y="3922715"/>
            <a:ext cx="295276" cy="295275"/>
          </a:xfrm>
          <a:prstGeom prst="ellipse">
            <a:avLst/>
          </a:prstGeom>
          <a:solidFill>
            <a:srgbClr val="4D4D4D"/>
          </a:solidFill>
          <a:ln w="9525" algn="ctr">
            <a:solidFill>
              <a:srgbClr val="4D4D4D"/>
            </a:solidFill>
            <a:round/>
            <a:headEnd/>
            <a:tailEnd/>
          </a:ln>
        </p:spPr>
        <p:txBody>
          <a:bodyPr wrap="none" lIns="0" tIns="0" rIns="0" bIns="0" anchor="ctr"/>
          <a:lstStyle/>
          <a:p>
            <a:pPr algn="ctr"/>
            <a:r>
              <a:rPr lang="en-US" sz="1400" b="1">
                <a:solidFill>
                  <a:srgbClr val="FFFFFF"/>
                </a:solidFill>
                <a:latin typeface="+mn-lt"/>
              </a:rPr>
              <a:t>6</a:t>
            </a:r>
          </a:p>
        </p:txBody>
      </p:sp>
      <p:sp>
        <p:nvSpPr>
          <p:cNvPr id="24" name="Oval 8"/>
          <p:cNvSpPr>
            <a:spLocks noChangeArrowheads="1"/>
          </p:cNvSpPr>
          <p:nvPr/>
        </p:nvSpPr>
        <p:spPr bwMode="gray">
          <a:xfrm>
            <a:off x="104775" y="4286252"/>
            <a:ext cx="295276" cy="295275"/>
          </a:xfrm>
          <a:prstGeom prst="ellipse">
            <a:avLst/>
          </a:prstGeom>
          <a:solidFill>
            <a:srgbClr val="4D4D4D"/>
          </a:solidFill>
          <a:ln w="9525" algn="ctr">
            <a:solidFill>
              <a:srgbClr val="4D4D4D"/>
            </a:solidFill>
            <a:round/>
            <a:headEnd/>
            <a:tailEnd/>
          </a:ln>
        </p:spPr>
        <p:txBody>
          <a:bodyPr wrap="none" lIns="0" tIns="0" rIns="0" bIns="0" anchor="ctr"/>
          <a:lstStyle/>
          <a:p>
            <a:pPr algn="ctr"/>
            <a:r>
              <a:rPr lang="en-US" sz="1400" b="1">
                <a:solidFill>
                  <a:srgbClr val="FFFFFF"/>
                </a:solidFill>
                <a:latin typeface="+mn-lt"/>
              </a:rPr>
              <a:t>7</a:t>
            </a:r>
          </a:p>
        </p:txBody>
      </p:sp>
      <p:sp>
        <p:nvSpPr>
          <p:cNvPr id="25" name="Oval 9"/>
          <p:cNvSpPr>
            <a:spLocks noChangeArrowheads="1"/>
          </p:cNvSpPr>
          <p:nvPr/>
        </p:nvSpPr>
        <p:spPr bwMode="gray">
          <a:xfrm>
            <a:off x="104775" y="4649790"/>
            <a:ext cx="295276" cy="295275"/>
          </a:xfrm>
          <a:prstGeom prst="ellipse">
            <a:avLst/>
          </a:prstGeom>
          <a:solidFill>
            <a:srgbClr val="4D4D4D"/>
          </a:solidFill>
          <a:ln w="9525" algn="ctr">
            <a:solidFill>
              <a:srgbClr val="4D4D4D"/>
            </a:solidFill>
            <a:round/>
            <a:headEnd/>
            <a:tailEnd/>
          </a:ln>
        </p:spPr>
        <p:txBody>
          <a:bodyPr wrap="none" lIns="0" tIns="0" rIns="0" bIns="0" anchor="ctr"/>
          <a:lstStyle/>
          <a:p>
            <a:pPr algn="ctr"/>
            <a:r>
              <a:rPr lang="en-US" sz="1400" b="1">
                <a:solidFill>
                  <a:srgbClr val="FFFFFF"/>
                </a:solidFill>
                <a:latin typeface="+mn-lt"/>
              </a:rPr>
              <a:t>8</a:t>
            </a:r>
          </a:p>
        </p:txBody>
      </p:sp>
      <p:sp>
        <p:nvSpPr>
          <p:cNvPr id="26" name="Oval 10"/>
          <p:cNvSpPr>
            <a:spLocks noChangeArrowheads="1"/>
          </p:cNvSpPr>
          <p:nvPr/>
        </p:nvSpPr>
        <p:spPr bwMode="gray">
          <a:xfrm>
            <a:off x="104775" y="5013327"/>
            <a:ext cx="295276" cy="295275"/>
          </a:xfrm>
          <a:prstGeom prst="ellipse">
            <a:avLst/>
          </a:prstGeom>
          <a:solidFill>
            <a:srgbClr val="4D4D4D"/>
          </a:solidFill>
          <a:ln w="9525" algn="ctr">
            <a:solidFill>
              <a:srgbClr val="4D4D4D"/>
            </a:solidFill>
            <a:round/>
            <a:headEnd/>
            <a:tailEnd/>
          </a:ln>
        </p:spPr>
        <p:txBody>
          <a:bodyPr wrap="none" lIns="0" tIns="0" rIns="0" bIns="0" anchor="ctr"/>
          <a:lstStyle/>
          <a:p>
            <a:pPr algn="ctr"/>
            <a:r>
              <a:rPr lang="en-US" sz="1400" b="1">
                <a:solidFill>
                  <a:srgbClr val="FFFFFF"/>
                </a:solidFill>
                <a:latin typeface="+mn-lt"/>
              </a:rPr>
              <a:t>9</a:t>
            </a:r>
          </a:p>
        </p:txBody>
      </p:sp>
      <p:sp>
        <p:nvSpPr>
          <p:cNvPr id="27" name="Oval 11"/>
          <p:cNvSpPr>
            <a:spLocks noChangeArrowheads="1"/>
          </p:cNvSpPr>
          <p:nvPr/>
        </p:nvSpPr>
        <p:spPr bwMode="gray">
          <a:xfrm>
            <a:off x="104775" y="5378452"/>
            <a:ext cx="295276" cy="295275"/>
          </a:xfrm>
          <a:prstGeom prst="ellipse">
            <a:avLst/>
          </a:prstGeom>
          <a:solidFill>
            <a:srgbClr val="4D4D4D"/>
          </a:solidFill>
          <a:ln w="9525" algn="ctr">
            <a:solidFill>
              <a:srgbClr val="4D4D4D"/>
            </a:solidFill>
            <a:round/>
            <a:headEnd/>
            <a:tailEnd/>
          </a:ln>
        </p:spPr>
        <p:txBody>
          <a:bodyPr wrap="none" lIns="0" tIns="0" rIns="0" bIns="0" anchor="ctr"/>
          <a:lstStyle/>
          <a:p>
            <a:pPr algn="ctr"/>
            <a:r>
              <a:rPr lang="en-US" sz="1400" b="1">
                <a:solidFill>
                  <a:srgbClr val="FFFFFF"/>
                </a:solidFill>
                <a:latin typeface="+mn-lt"/>
              </a:rPr>
              <a:t>10</a:t>
            </a:r>
          </a:p>
        </p:txBody>
      </p:sp>
      <p:sp>
        <p:nvSpPr>
          <p:cNvPr id="117" name="Oval 2"/>
          <p:cNvSpPr>
            <a:spLocks noChangeArrowheads="1"/>
          </p:cNvSpPr>
          <p:nvPr/>
        </p:nvSpPr>
        <p:spPr bwMode="gray">
          <a:xfrm>
            <a:off x="806097" y="2144735"/>
            <a:ext cx="306388" cy="306387"/>
          </a:xfrm>
          <a:prstGeom prst="ellipse">
            <a:avLst/>
          </a:prstGeom>
          <a:solidFill>
            <a:schemeClr val="bg1"/>
          </a:solidFill>
          <a:ln w="9525">
            <a:solidFill>
              <a:srgbClr val="4D4D4D"/>
            </a:solidFill>
            <a:round/>
            <a:headEnd/>
            <a:tailEnd/>
          </a:ln>
        </p:spPr>
        <p:txBody>
          <a:bodyPr wrap="none" anchor="ctr"/>
          <a:lstStyle/>
          <a:p>
            <a:pPr algn="ctr"/>
            <a:endParaRPr lang="en-US" sz="1600" b="1">
              <a:solidFill>
                <a:srgbClr val="000000"/>
              </a:solidFill>
            </a:endParaRPr>
          </a:p>
        </p:txBody>
      </p:sp>
      <p:sp>
        <p:nvSpPr>
          <p:cNvPr id="118" name="Oval 3"/>
          <p:cNvSpPr>
            <a:spLocks noChangeArrowheads="1"/>
          </p:cNvSpPr>
          <p:nvPr/>
        </p:nvSpPr>
        <p:spPr bwMode="gray">
          <a:xfrm>
            <a:off x="2636486" y="2144735"/>
            <a:ext cx="306387" cy="306387"/>
          </a:xfrm>
          <a:prstGeom prst="ellipse">
            <a:avLst/>
          </a:prstGeom>
          <a:solidFill>
            <a:srgbClr val="4D4D4D"/>
          </a:solidFill>
          <a:ln w="9525">
            <a:solidFill>
              <a:srgbClr val="4D4D4D"/>
            </a:solidFill>
            <a:round/>
            <a:headEnd/>
            <a:tailEnd/>
          </a:ln>
        </p:spPr>
        <p:txBody>
          <a:bodyPr wrap="none" anchor="ctr"/>
          <a:lstStyle/>
          <a:p>
            <a:pPr algn="ctr"/>
            <a:endParaRPr lang="en-US" sz="1600" b="1">
              <a:solidFill>
                <a:srgbClr val="000000"/>
              </a:solidFill>
            </a:endParaRPr>
          </a:p>
        </p:txBody>
      </p:sp>
      <p:grpSp>
        <p:nvGrpSpPr>
          <p:cNvPr id="119" name="Group 4"/>
          <p:cNvGrpSpPr>
            <a:grpSpLocks/>
          </p:cNvGrpSpPr>
          <p:nvPr/>
        </p:nvGrpSpPr>
        <p:grpSpPr bwMode="auto">
          <a:xfrm>
            <a:off x="1263297" y="2144735"/>
            <a:ext cx="306388" cy="306387"/>
            <a:chOff x="1102" y="725"/>
            <a:chExt cx="193" cy="193"/>
          </a:xfrm>
        </p:grpSpPr>
        <p:sp>
          <p:nvSpPr>
            <p:cNvPr id="120" name="Oval 5"/>
            <p:cNvSpPr>
              <a:spLocks noChangeArrowheads="1"/>
            </p:cNvSpPr>
            <p:nvPr/>
          </p:nvSpPr>
          <p:spPr bwMode="gray">
            <a:xfrm>
              <a:off x="1102" y="725"/>
              <a:ext cx="193" cy="193"/>
            </a:xfrm>
            <a:prstGeom prst="ellipse">
              <a:avLst/>
            </a:prstGeom>
            <a:solidFill>
              <a:schemeClr val="bg1"/>
            </a:solidFill>
            <a:ln w="9525" algn="ctr">
              <a:solidFill>
                <a:srgbClr val="4D4D4D"/>
              </a:solidFill>
              <a:round/>
              <a:headEnd/>
              <a:tailEnd/>
            </a:ln>
          </p:spPr>
          <p:txBody>
            <a:bodyPr wrap="none" anchor="ctr"/>
            <a:lstStyle/>
            <a:p>
              <a:pPr algn="ctr"/>
              <a:endParaRPr lang="en-US" sz="1600" b="1">
                <a:solidFill>
                  <a:srgbClr val="000000"/>
                </a:solidFill>
              </a:endParaRPr>
            </a:p>
          </p:txBody>
        </p:sp>
        <p:sp>
          <p:nvSpPr>
            <p:cNvPr id="121" name="Arc 6"/>
            <p:cNvSpPr>
              <a:spLocks/>
            </p:cNvSpPr>
            <p:nvPr/>
          </p:nvSpPr>
          <p:spPr bwMode="gray">
            <a:xfrm>
              <a:off x="1199" y="725"/>
              <a:ext cx="96" cy="96"/>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solidFill>
              <a:srgbClr val="4D4D4D"/>
            </a:solidFill>
            <a:ln w="9525">
              <a:solidFill>
                <a:srgbClr val="4D4D4D"/>
              </a:solidFill>
              <a:round/>
              <a:headEnd/>
              <a:tailEnd/>
            </a:ln>
          </p:spPr>
          <p:txBody>
            <a:bodyPr wrap="none" anchor="ctr"/>
            <a:lstStyle/>
            <a:p>
              <a:endParaRPr lang="en-US"/>
            </a:p>
          </p:txBody>
        </p:sp>
      </p:grpSp>
      <p:grpSp>
        <p:nvGrpSpPr>
          <p:cNvPr id="122" name="Group 7"/>
          <p:cNvGrpSpPr>
            <a:grpSpLocks/>
          </p:cNvGrpSpPr>
          <p:nvPr/>
        </p:nvGrpSpPr>
        <p:grpSpPr bwMode="auto">
          <a:xfrm>
            <a:off x="1720497" y="2144735"/>
            <a:ext cx="306388" cy="306387"/>
            <a:chOff x="1390" y="725"/>
            <a:chExt cx="193" cy="193"/>
          </a:xfrm>
        </p:grpSpPr>
        <p:sp>
          <p:nvSpPr>
            <p:cNvPr id="123" name="Oval 8"/>
            <p:cNvSpPr>
              <a:spLocks noChangeArrowheads="1"/>
            </p:cNvSpPr>
            <p:nvPr/>
          </p:nvSpPr>
          <p:spPr bwMode="gray">
            <a:xfrm>
              <a:off x="1390" y="725"/>
              <a:ext cx="193" cy="193"/>
            </a:xfrm>
            <a:prstGeom prst="ellipse">
              <a:avLst/>
            </a:prstGeom>
            <a:solidFill>
              <a:schemeClr val="bg1"/>
            </a:solidFill>
            <a:ln w="9525" algn="ctr">
              <a:solidFill>
                <a:srgbClr val="4D4D4D"/>
              </a:solidFill>
              <a:round/>
              <a:headEnd/>
              <a:tailEnd/>
            </a:ln>
          </p:spPr>
          <p:txBody>
            <a:bodyPr wrap="none" anchor="ctr"/>
            <a:lstStyle/>
            <a:p>
              <a:pPr algn="ctr"/>
              <a:endParaRPr lang="en-US" sz="1600" b="1">
                <a:solidFill>
                  <a:srgbClr val="000000"/>
                </a:solidFill>
              </a:endParaRPr>
            </a:p>
          </p:txBody>
        </p:sp>
        <p:sp>
          <p:nvSpPr>
            <p:cNvPr id="124" name="Arc 9"/>
            <p:cNvSpPr>
              <a:spLocks/>
            </p:cNvSpPr>
            <p:nvPr/>
          </p:nvSpPr>
          <p:spPr bwMode="gray">
            <a:xfrm>
              <a:off x="1487" y="725"/>
              <a:ext cx="96" cy="192"/>
            </a:xfrm>
            <a:custGeom>
              <a:avLst/>
              <a:gdLst>
                <a:gd name="T0" fmla="*/ 0 w 21600"/>
                <a:gd name="T1" fmla="*/ 0 h 43200"/>
                <a:gd name="T2" fmla="*/ 0 w 21600"/>
                <a:gd name="T3" fmla="*/ 0 h 43200"/>
                <a:gd name="T4" fmla="*/ 0 w 21600"/>
                <a:gd name="T5" fmla="*/ 0 h 43200"/>
                <a:gd name="T6" fmla="*/ 0 60000 65536"/>
                <a:gd name="T7" fmla="*/ 0 60000 65536"/>
                <a:gd name="T8" fmla="*/ 0 60000 65536"/>
                <a:gd name="T9" fmla="*/ 0 w 21600"/>
                <a:gd name="T10" fmla="*/ 0 h 43200"/>
                <a:gd name="T11" fmla="*/ 21600 w 21600"/>
                <a:gd name="T12" fmla="*/ 43200 h 43200"/>
              </a:gdLst>
              <a:ahLst/>
              <a:cxnLst>
                <a:cxn ang="T6">
                  <a:pos x="T0" y="T1"/>
                </a:cxn>
                <a:cxn ang="T7">
                  <a:pos x="T2" y="T3"/>
                </a:cxn>
                <a:cxn ang="T8">
                  <a:pos x="T4" y="T5"/>
                </a:cxn>
              </a:cxnLst>
              <a:rect l="T9" t="T10" r="T11" b="T12"/>
              <a:pathLst>
                <a:path w="21600" h="43200" fill="none" extrusionOk="0">
                  <a:moveTo>
                    <a:pt x="-1" y="0"/>
                  </a:moveTo>
                  <a:cubicBezTo>
                    <a:pt x="11929" y="0"/>
                    <a:pt x="21600" y="9670"/>
                    <a:pt x="21600" y="21600"/>
                  </a:cubicBezTo>
                  <a:cubicBezTo>
                    <a:pt x="21600" y="33513"/>
                    <a:pt x="11954" y="43177"/>
                    <a:pt x="40" y="43199"/>
                  </a:cubicBezTo>
                </a:path>
                <a:path w="21600" h="43200" stroke="0" extrusionOk="0">
                  <a:moveTo>
                    <a:pt x="-1" y="0"/>
                  </a:moveTo>
                  <a:cubicBezTo>
                    <a:pt x="11929" y="0"/>
                    <a:pt x="21600" y="9670"/>
                    <a:pt x="21600" y="21600"/>
                  </a:cubicBezTo>
                  <a:cubicBezTo>
                    <a:pt x="21600" y="33513"/>
                    <a:pt x="11954" y="43177"/>
                    <a:pt x="40" y="43199"/>
                  </a:cubicBezTo>
                  <a:lnTo>
                    <a:pt x="0" y="21600"/>
                  </a:lnTo>
                  <a:close/>
                </a:path>
              </a:pathLst>
            </a:custGeom>
            <a:solidFill>
              <a:srgbClr val="4D4D4D"/>
            </a:solidFill>
            <a:ln w="9525">
              <a:solidFill>
                <a:srgbClr val="4D4D4D"/>
              </a:solidFill>
              <a:round/>
              <a:headEnd/>
              <a:tailEnd/>
            </a:ln>
          </p:spPr>
          <p:txBody>
            <a:bodyPr wrap="none" anchor="ctr"/>
            <a:lstStyle/>
            <a:p>
              <a:endParaRPr lang="en-US"/>
            </a:p>
          </p:txBody>
        </p:sp>
      </p:grpSp>
      <p:grpSp>
        <p:nvGrpSpPr>
          <p:cNvPr id="125" name="Group 10"/>
          <p:cNvGrpSpPr>
            <a:grpSpLocks/>
          </p:cNvGrpSpPr>
          <p:nvPr/>
        </p:nvGrpSpPr>
        <p:grpSpPr bwMode="auto">
          <a:xfrm>
            <a:off x="2177697" y="2144735"/>
            <a:ext cx="306388" cy="306387"/>
            <a:chOff x="1678" y="725"/>
            <a:chExt cx="193" cy="193"/>
          </a:xfrm>
        </p:grpSpPr>
        <p:sp>
          <p:nvSpPr>
            <p:cNvPr id="126" name="Oval 11"/>
            <p:cNvSpPr>
              <a:spLocks noChangeArrowheads="1"/>
            </p:cNvSpPr>
            <p:nvPr/>
          </p:nvSpPr>
          <p:spPr bwMode="gray">
            <a:xfrm>
              <a:off x="1678" y="725"/>
              <a:ext cx="193" cy="193"/>
            </a:xfrm>
            <a:prstGeom prst="ellipse">
              <a:avLst/>
            </a:prstGeom>
            <a:solidFill>
              <a:schemeClr val="bg1"/>
            </a:solidFill>
            <a:ln w="9525" algn="ctr">
              <a:solidFill>
                <a:srgbClr val="4D4D4D"/>
              </a:solidFill>
              <a:round/>
              <a:headEnd/>
              <a:tailEnd/>
            </a:ln>
          </p:spPr>
          <p:txBody>
            <a:bodyPr wrap="none" anchor="ctr"/>
            <a:lstStyle/>
            <a:p>
              <a:pPr algn="ctr"/>
              <a:endParaRPr lang="en-US" sz="1600" b="1">
                <a:solidFill>
                  <a:srgbClr val="000000"/>
                </a:solidFill>
              </a:endParaRPr>
            </a:p>
          </p:txBody>
        </p:sp>
        <p:sp>
          <p:nvSpPr>
            <p:cNvPr id="127" name="Arc 12"/>
            <p:cNvSpPr>
              <a:spLocks/>
            </p:cNvSpPr>
            <p:nvPr/>
          </p:nvSpPr>
          <p:spPr bwMode="gray">
            <a:xfrm>
              <a:off x="1679" y="725"/>
              <a:ext cx="192" cy="192"/>
            </a:xfrm>
            <a:custGeom>
              <a:avLst/>
              <a:gdLst>
                <a:gd name="T0" fmla="*/ 0 w 43199"/>
                <a:gd name="T1" fmla="*/ 0 h 43200"/>
                <a:gd name="T2" fmla="*/ 0 w 43199"/>
                <a:gd name="T3" fmla="*/ 0 h 43200"/>
                <a:gd name="T4" fmla="*/ 0 w 43199"/>
                <a:gd name="T5" fmla="*/ 0 h 43200"/>
                <a:gd name="T6" fmla="*/ 0 60000 65536"/>
                <a:gd name="T7" fmla="*/ 0 60000 65536"/>
                <a:gd name="T8" fmla="*/ 0 60000 65536"/>
                <a:gd name="T9" fmla="*/ 0 w 43199"/>
                <a:gd name="T10" fmla="*/ 0 h 43200"/>
                <a:gd name="T11" fmla="*/ 43199 w 43199"/>
                <a:gd name="T12" fmla="*/ 43200 h 43200"/>
              </a:gdLst>
              <a:ahLst/>
              <a:cxnLst>
                <a:cxn ang="T6">
                  <a:pos x="T0" y="T1"/>
                </a:cxn>
                <a:cxn ang="T7">
                  <a:pos x="T2" y="T3"/>
                </a:cxn>
                <a:cxn ang="T8">
                  <a:pos x="T4" y="T5"/>
                </a:cxn>
              </a:cxnLst>
              <a:rect l="T9" t="T10" r="T11" b="T12"/>
              <a:pathLst>
                <a:path w="43199" h="43200" fill="none" extrusionOk="0">
                  <a:moveTo>
                    <a:pt x="21598" y="0"/>
                  </a:moveTo>
                  <a:cubicBezTo>
                    <a:pt x="33528" y="0"/>
                    <a:pt x="43199" y="9670"/>
                    <a:pt x="43199" y="21600"/>
                  </a:cubicBezTo>
                  <a:cubicBezTo>
                    <a:pt x="43199" y="33529"/>
                    <a:pt x="33528" y="43200"/>
                    <a:pt x="21599" y="43200"/>
                  </a:cubicBezTo>
                  <a:cubicBezTo>
                    <a:pt x="9755" y="43200"/>
                    <a:pt x="120" y="33662"/>
                    <a:pt x="0" y="21819"/>
                  </a:cubicBezTo>
                </a:path>
                <a:path w="43199" h="43200" stroke="0" extrusionOk="0">
                  <a:moveTo>
                    <a:pt x="21598" y="0"/>
                  </a:moveTo>
                  <a:cubicBezTo>
                    <a:pt x="33528" y="0"/>
                    <a:pt x="43199" y="9670"/>
                    <a:pt x="43199" y="21600"/>
                  </a:cubicBezTo>
                  <a:cubicBezTo>
                    <a:pt x="43199" y="33529"/>
                    <a:pt x="33528" y="43200"/>
                    <a:pt x="21599" y="43200"/>
                  </a:cubicBezTo>
                  <a:cubicBezTo>
                    <a:pt x="9755" y="43200"/>
                    <a:pt x="120" y="33662"/>
                    <a:pt x="0" y="21819"/>
                  </a:cubicBezTo>
                  <a:lnTo>
                    <a:pt x="21599" y="21600"/>
                  </a:lnTo>
                  <a:close/>
                </a:path>
              </a:pathLst>
            </a:custGeom>
            <a:solidFill>
              <a:srgbClr val="4D4D4D"/>
            </a:solidFill>
            <a:ln w="9525">
              <a:solidFill>
                <a:srgbClr val="4D4D4D"/>
              </a:solidFill>
              <a:round/>
              <a:headEnd/>
              <a:tailEnd/>
            </a:ln>
          </p:spPr>
          <p:txBody>
            <a:bodyPr wrap="none" anchor="ctr"/>
            <a:lstStyle/>
            <a:p>
              <a:endParaRPr lang="en-US"/>
            </a:p>
          </p:txBody>
        </p:sp>
      </p:grpSp>
      <p:grpSp>
        <p:nvGrpSpPr>
          <p:cNvPr id="128" name="Group 13"/>
          <p:cNvGrpSpPr>
            <a:grpSpLocks/>
          </p:cNvGrpSpPr>
          <p:nvPr/>
        </p:nvGrpSpPr>
        <p:grpSpPr bwMode="auto">
          <a:xfrm>
            <a:off x="783873" y="3486943"/>
            <a:ext cx="307975" cy="306387"/>
            <a:chOff x="2832" y="725"/>
            <a:chExt cx="194" cy="193"/>
          </a:xfrm>
        </p:grpSpPr>
        <p:sp>
          <p:nvSpPr>
            <p:cNvPr id="129" name="Oval 14"/>
            <p:cNvSpPr>
              <a:spLocks noChangeArrowheads="1"/>
            </p:cNvSpPr>
            <p:nvPr/>
          </p:nvSpPr>
          <p:spPr bwMode="gray">
            <a:xfrm rot="5400000">
              <a:off x="2832" y="725"/>
              <a:ext cx="193" cy="193"/>
            </a:xfrm>
            <a:prstGeom prst="ellipse">
              <a:avLst/>
            </a:prstGeom>
            <a:solidFill>
              <a:schemeClr val="bg1"/>
            </a:solidFill>
            <a:ln w="9525" algn="ctr">
              <a:solidFill>
                <a:srgbClr val="4D4D4D"/>
              </a:solidFill>
              <a:round/>
              <a:headEnd/>
              <a:tailEnd/>
            </a:ln>
          </p:spPr>
          <p:txBody>
            <a:bodyPr rot="10800000" vert="eaVert" wrap="none" anchor="ctr"/>
            <a:lstStyle/>
            <a:p>
              <a:pPr algn="ctr"/>
              <a:endParaRPr lang="en-US" sz="1600" b="1">
                <a:solidFill>
                  <a:srgbClr val="000000"/>
                </a:solidFill>
              </a:endParaRPr>
            </a:p>
          </p:txBody>
        </p:sp>
        <p:sp>
          <p:nvSpPr>
            <p:cNvPr id="130" name="Arc 15"/>
            <p:cNvSpPr>
              <a:spLocks/>
            </p:cNvSpPr>
            <p:nvPr/>
          </p:nvSpPr>
          <p:spPr bwMode="gray">
            <a:xfrm rot="5400000">
              <a:off x="2930" y="822"/>
              <a:ext cx="96" cy="96"/>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solidFill>
              <a:srgbClr val="4D4D4D"/>
            </a:solidFill>
            <a:ln w="9525">
              <a:solidFill>
                <a:srgbClr val="4D4D4D"/>
              </a:solidFill>
              <a:round/>
              <a:headEnd/>
              <a:tailEnd/>
            </a:ln>
          </p:spPr>
          <p:txBody>
            <a:bodyPr rot="10800000" vert="eaVert" wrap="none" anchor="ctr"/>
            <a:lstStyle/>
            <a:p>
              <a:endParaRPr lang="en-US"/>
            </a:p>
          </p:txBody>
        </p:sp>
      </p:grpSp>
      <p:grpSp>
        <p:nvGrpSpPr>
          <p:cNvPr id="131" name="Group 16"/>
          <p:cNvGrpSpPr>
            <a:grpSpLocks/>
          </p:cNvGrpSpPr>
          <p:nvPr/>
        </p:nvGrpSpPr>
        <p:grpSpPr bwMode="auto">
          <a:xfrm>
            <a:off x="1241072" y="3486943"/>
            <a:ext cx="306388" cy="307975"/>
            <a:chOff x="3120" y="725"/>
            <a:chExt cx="193" cy="194"/>
          </a:xfrm>
        </p:grpSpPr>
        <p:sp>
          <p:nvSpPr>
            <p:cNvPr id="132" name="Oval 17"/>
            <p:cNvSpPr>
              <a:spLocks noChangeArrowheads="1"/>
            </p:cNvSpPr>
            <p:nvPr/>
          </p:nvSpPr>
          <p:spPr bwMode="gray">
            <a:xfrm rot="10800000">
              <a:off x="3120" y="725"/>
              <a:ext cx="193" cy="193"/>
            </a:xfrm>
            <a:prstGeom prst="ellipse">
              <a:avLst/>
            </a:prstGeom>
            <a:solidFill>
              <a:schemeClr val="bg1"/>
            </a:solidFill>
            <a:ln w="9525" algn="ctr">
              <a:solidFill>
                <a:srgbClr val="4D4D4D"/>
              </a:solidFill>
              <a:round/>
              <a:headEnd/>
              <a:tailEnd/>
            </a:ln>
          </p:spPr>
          <p:txBody>
            <a:bodyPr rot="10800000" wrap="none" anchor="ctr"/>
            <a:lstStyle/>
            <a:p>
              <a:pPr algn="ctr"/>
              <a:endParaRPr lang="en-US" sz="1600" b="1">
                <a:solidFill>
                  <a:srgbClr val="000000"/>
                </a:solidFill>
              </a:endParaRPr>
            </a:p>
          </p:txBody>
        </p:sp>
        <p:sp>
          <p:nvSpPr>
            <p:cNvPr id="133" name="Arc 18"/>
            <p:cNvSpPr>
              <a:spLocks/>
            </p:cNvSpPr>
            <p:nvPr/>
          </p:nvSpPr>
          <p:spPr bwMode="gray">
            <a:xfrm rot="10800000">
              <a:off x="3121" y="823"/>
              <a:ext cx="96" cy="96"/>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solidFill>
              <a:srgbClr val="4D4D4D"/>
            </a:solidFill>
            <a:ln w="9525">
              <a:solidFill>
                <a:srgbClr val="4D4D4D"/>
              </a:solidFill>
              <a:round/>
              <a:headEnd/>
              <a:tailEnd/>
            </a:ln>
          </p:spPr>
          <p:txBody>
            <a:bodyPr rot="10800000" wrap="none" anchor="ctr"/>
            <a:lstStyle/>
            <a:p>
              <a:endParaRPr lang="en-US"/>
            </a:p>
          </p:txBody>
        </p:sp>
      </p:grpSp>
      <p:grpSp>
        <p:nvGrpSpPr>
          <p:cNvPr id="134" name="Group 19"/>
          <p:cNvGrpSpPr>
            <a:grpSpLocks/>
          </p:cNvGrpSpPr>
          <p:nvPr/>
        </p:nvGrpSpPr>
        <p:grpSpPr bwMode="auto">
          <a:xfrm>
            <a:off x="1698272" y="3486943"/>
            <a:ext cx="306388" cy="306387"/>
            <a:chOff x="3408" y="725"/>
            <a:chExt cx="193" cy="193"/>
          </a:xfrm>
        </p:grpSpPr>
        <p:sp>
          <p:nvSpPr>
            <p:cNvPr id="135" name="Oval 20"/>
            <p:cNvSpPr>
              <a:spLocks noChangeArrowheads="1"/>
            </p:cNvSpPr>
            <p:nvPr/>
          </p:nvSpPr>
          <p:spPr bwMode="gray">
            <a:xfrm rot="-5400000">
              <a:off x="3408" y="725"/>
              <a:ext cx="193" cy="193"/>
            </a:xfrm>
            <a:prstGeom prst="ellipse">
              <a:avLst/>
            </a:prstGeom>
            <a:solidFill>
              <a:schemeClr val="bg1"/>
            </a:solidFill>
            <a:ln w="9525" algn="ctr">
              <a:solidFill>
                <a:srgbClr val="4D4D4D"/>
              </a:solidFill>
              <a:round/>
              <a:headEnd/>
              <a:tailEnd/>
            </a:ln>
          </p:spPr>
          <p:txBody>
            <a:bodyPr vert="eaVert" wrap="none" anchor="ctr"/>
            <a:lstStyle/>
            <a:p>
              <a:pPr algn="ctr"/>
              <a:endParaRPr lang="en-US" sz="1600" b="1">
                <a:solidFill>
                  <a:srgbClr val="000000"/>
                </a:solidFill>
              </a:endParaRPr>
            </a:p>
          </p:txBody>
        </p:sp>
        <p:sp>
          <p:nvSpPr>
            <p:cNvPr id="136" name="Arc 21"/>
            <p:cNvSpPr>
              <a:spLocks/>
            </p:cNvSpPr>
            <p:nvPr/>
          </p:nvSpPr>
          <p:spPr bwMode="gray">
            <a:xfrm rot="-5400000">
              <a:off x="3408" y="726"/>
              <a:ext cx="96" cy="96"/>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solidFill>
              <a:srgbClr val="4D4D4D"/>
            </a:solidFill>
            <a:ln w="9525">
              <a:solidFill>
                <a:srgbClr val="4D4D4D"/>
              </a:solidFill>
              <a:round/>
              <a:headEnd/>
              <a:tailEnd/>
            </a:ln>
          </p:spPr>
          <p:txBody>
            <a:bodyPr vert="eaVert" wrap="none" anchor="ctr"/>
            <a:lstStyle/>
            <a:p>
              <a:endParaRPr lang="en-US"/>
            </a:p>
          </p:txBody>
        </p:sp>
      </p:grpSp>
      <p:grpSp>
        <p:nvGrpSpPr>
          <p:cNvPr id="137" name="Group 22"/>
          <p:cNvGrpSpPr>
            <a:grpSpLocks/>
          </p:cNvGrpSpPr>
          <p:nvPr/>
        </p:nvGrpSpPr>
        <p:grpSpPr bwMode="auto">
          <a:xfrm>
            <a:off x="2155473" y="3486943"/>
            <a:ext cx="307975" cy="306387"/>
            <a:chOff x="3696" y="725"/>
            <a:chExt cx="194" cy="193"/>
          </a:xfrm>
        </p:grpSpPr>
        <p:sp>
          <p:nvSpPr>
            <p:cNvPr id="138" name="Oval 23"/>
            <p:cNvSpPr>
              <a:spLocks noChangeArrowheads="1"/>
            </p:cNvSpPr>
            <p:nvPr/>
          </p:nvSpPr>
          <p:spPr bwMode="gray">
            <a:xfrm rot="5400000">
              <a:off x="3696" y="725"/>
              <a:ext cx="193" cy="193"/>
            </a:xfrm>
            <a:prstGeom prst="ellipse">
              <a:avLst/>
            </a:prstGeom>
            <a:solidFill>
              <a:schemeClr val="bg1"/>
            </a:solidFill>
            <a:ln w="9525" algn="ctr">
              <a:solidFill>
                <a:srgbClr val="4D4D4D"/>
              </a:solidFill>
              <a:round/>
              <a:headEnd/>
              <a:tailEnd/>
            </a:ln>
          </p:spPr>
          <p:txBody>
            <a:bodyPr rot="10800000" vert="eaVert" wrap="none" anchor="ctr"/>
            <a:lstStyle/>
            <a:p>
              <a:pPr algn="ctr"/>
              <a:endParaRPr lang="en-US" sz="1600" b="1">
                <a:solidFill>
                  <a:srgbClr val="000000"/>
                </a:solidFill>
              </a:endParaRPr>
            </a:p>
          </p:txBody>
        </p:sp>
        <p:sp>
          <p:nvSpPr>
            <p:cNvPr id="139" name="Arc 24"/>
            <p:cNvSpPr>
              <a:spLocks/>
            </p:cNvSpPr>
            <p:nvPr/>
          </p:nvSpPr>
          <p:spPr bwMode="gray">
            <a:xfrm rot="5400000">
              <a:off x="3746" y="774"/>
              <a:ext cx="96" cy="192"/>
            </a:xfrm>
            <a:custGeom>
              <a:avLst/>
              <a:gdLst>
                <a:gd name="T0" fmla="*/ 0 w 21600"/>
                <a:gd name="T1" fmla="*/ 0 h 43200"/>
                <a:gd name="T2" fmla="*/ 0 w 21600"/>
                <a:gd name="T3" fmla="*/ 0 h 43200"/>
                <a:gd name="T4" fmla="*/ 0 w 21600"/>
                <a:gd name="T5" fmla="*/ 0 h 43200"/>
                <a:gd name="T6" fmla="*/ 0 60000 65536"/>
                <a:gd name="T7" fmla="*/ 0 60000 65536"/>
                <a:gd name="T8" fmla="*/ 0 60000 65536"/>
                <a:gd name="T9" fmla="*/ 0 w 21600"/>
                <a:gd name="T10" fmla="*/ 0 h 43200"/>
                <a:gd name="T11" fmla="*/ 21600 w 21600"/>
                <a:gd name="T12" fmla="*/ 43200 h 43200"/>
              </a:gdLst>
              <a:ahLst/>
              <a:cxnLst>
                <a:cxn ang="T6">
                  <a:pos x="T0" y="T1"/>
                </a:cxn>
                <a:cxn ang="T7">
                  <a:pos x="T2" y="T3"/>
                </a:cxn>
                <a:cxn ang="T8">
                  <a:pos x="T4" y="T5"/>
                </a:cxn>
              </a:cxnLst>
              <a:rect l="T9" t="T10" r="T11" b="T12"/>
              <a:pathLst>
                <a:path w="21600" h="43200" fill="none" extrusionOk="0">
                  <a:moveTo>
                    <a:pt x="-1" y="0"/>
                  </a:moveTo>
                  <a:cubicBezTo>
                    <a:pt x="11929" y="0"/>
                    <a:pt x="21600" y="9670"/>
                    <a:pt x="21600" y="21600"/>
                  </a:cubicBezTo>
                  <a:cubicBezTo>
                    <a:pt x="21600" y="33513"/>
                    <a:pt x="11954" y="43177"/>
                    <a:pt x="40" y="43199"/>
                  </a:cubicBezTo>
                </a:path>
                <a:path w="21600" h="43200" stroke="0" extrusionOk="0">
                  <a:moveTo>
                    <a:pt x="-1" y="0"/>
                  </a:moveTo>
                  <a:cubicBezTo>
                    <a:pt x="11929" y="0"/>
                    <a:pt x="21600" y="9670"/>
                    <a:pt x="21600" y="21600"/>
                  </a:cubicBezTo>
                  <a:cubicBezTo>
                    <a:pt x="21600" y="33513"/>
                    <a:pt x="11954" y="43177"/>
                    <a:pt x="40" y="43199"/>
                  </a:cubicBezTo>
                  <a:lnTo>
                    <a:pt x="0" y="21600"/>
                  </a:lnTo>
                  <a:close/>
                </a:path>
              </a:pathLst>
            </a:custGeom>
            <a:solidFill>
              <a:srgbClr val="4D4D4D"/>
            </a:solidFill>
            <a:ln w="9525">
              <a:solidFill>
                <a:srgbClr val="4D4D4D"/>
              </a:solidFill>
              <a:round/>
              <a:headEnd/>
              <a:tailEnd/>
            </a:ln>
          </p:spPr>
          <p:txBody>
            <a:bodyPr rot="10800000" vert="eaVert" wrap="none" anchor="ctr"/>
            <a:lstStyle/>
            <a:p>
              <a:endParaRPr lang="en-US"/>
            </a:p>
          </p:txBody>
        </p:sp>
      </p:grpSp>
      <p:grpSp>
        <p:nvGrpSpPr>
          <p:cNvPr id="140" name="Group 25"/>
          <p:cNvGrpSpPr>
            <a:grpSpLocks/>
          </p:cNvGrpSpPr>
          <p:nvPr/>
        </p:nvGrpSpPr>
        <p:grpSpPr bwMode="auto">
          <a:xfrm>
            <a:off x="2612672" y="3486943"/>
            <a:ext cx="306388" cy="307975"/>
            <a:chOff x="3984" y="725"/>
            <a:chExt cx="193" cy="194"/>
          </a:xfrm>
        </p:grpSpPr>
        <p:sp>
          <p:nvSpPr>
            <p:cNvPr id="141" name="Oval 26"/>
            <p:cNvSpPr>
              <a:spLocks noChangeArrowheads="1"/>
            </p:cNvSpPr>
            <p:nvPr/>
          </p:nvSpPr>
          <p:spPr bwMode="gray">
            <a:xfrm rot="10800000">
              <a:off x="3984" y="725"/>
              <a:ext cx="193" cy="193"/>
            </a:xfrm>
            <a:prstGeom prst="ellipse">
              <a:avLst/>
            </a:prstGeom>
            <a:solidFill>
              <a:schemeClr val="bg1"/>
            </a:solidFill>
            <a:ln w="9525" algn="ctr">
              <a:solidFill>
                <a:srgbClr val="4D4D4D"/>
              </a:solidFill>
              <a:round/>
              <a:headEnd/>
              <a:tailEnd/>
            </a:ln>
          </p:spPr>
          <p:txBody>
            <a:bodyPr rot="10800000" wrap="none" anchor="ctr"/>
            <a:lstStyle/>
            <a:p>
              <a:pPr algn="ctr"/>
              <a:endParaRPr lang="en-US" sz="1600" b="1">
                <a:solidFill>
                  <a:srgbClr val="000000"/>
                </a:solidFill>
              </a:endParaRPr>
            </a:p>
          </p:txBody>
        </p:sp>
        <p:sp>
          <p:nvSpPr>
            <p:cNvPr id="142" name="Arc 27"/>
            <p:cNvSpPr>
              <a:spLocks/>
            </p:cNvSpPr>
            <p:nvPr/>
          </p:nvSpPr>
          <p:spPr bwMode="gray">
            <a:xfrm rot="10800000">
              <a:off x="3985" y="727"/>
              <a:ext cx="96" cy="192"/>
            </a:xfrm>
            <a:custGeom>
              <a:avLst/>
              <a:gdLst>
                <a:gd name="T0" fmla="*/ 0 w 21600"/>
                <a:gd name="T1" fmla="*/ 0 h 43200"/>
                <a:gd name="T2" fmla="*/ 0 w 21600"/>
                <a:gd name="T3" fmla="*/ 0 h 43200"/>
                <a:gd name="T4" fmla="*/ 0 w 21600"/>
                <a:gd name="T5" fmla="*/ 0 h 43200"/>
                <a:gd name="T6" fmla="*/ 0 60000 65536"/>
                <a:gd name="T7" fmla="*/ 0 60000 65536"/>
                <a:gd name="T8" fmla="*/ 0 60000 65536"/>
                <a:gd name="T9" fmla="*/ 0 w 21600"/>
                <a:gd name="T10" fmla="*/ 0 h 43200"/>
                <a:gd name="T11" fmla="*/ 21600 w 21600"/>
                <a:gd name="T12" fmla="*/ 43200 h 43200"/>
              </a:gdLst>
              <a:ahLst/>
              <a:cxnLst>
                <a:cxn ang="T6">
                  <a:pos x="T0" y="T1"/>
                </a:cxn>
                <a:cxn ang="T7">
                  <a:pos x="T2" y="T3"/>
                </a:cxn>
                <a:cxn ang="T8">
                  <a:pos x="T4" y="T5"/>
                </a:cxn>
              </a:cxnLst>
              <a:rect l="T9" t="T10" r="T11" b="T12"/>
              <a:pathLst>
                <a:path w="21600" h="43200" fill="none" extrusionOk="0">
                  <a:moveTo>
                    <a:pt x="-1" y="0"/>
                  </a:moveTo>
                  <a:cubicBezTo>
                    <a:pt x="11929" y="0"/>
                    <a:pt x="21600" y="9670"/>
                    <a:pt x="21600" y="21600"/>
                  </a:cubicBezTo>
                  <a:cubicBezTo>
                    <a:pt x="21600" y="33513"/>
                    <a:pt x="11954" y="43177"/>
                    <a:pt x="40" y="43199"/>
                  </a:cubicBezTo>
                </a:path>
                <a:path w="21600" h="43200" stroke="0" extrusionOk="0">
                  <a:moveTo>
                    <a:pt x="-1" y="0"/>
                  </a:moveTo>
                  <a:cubicBezTo>
                    <a:pt x="11929" y="0"/>
                    <a:pt x="21600" y="9670"/>
                    <a:pt x="21600" y="21600"/>
                  </a:cubicBezTo>
                  <a:cubicBezTo>
                    <a:pt x="21600" y="33513"/>
                    <a:pt x="11954" y="43177"/>
                    <a:pt x="40" y="43199"/>
                  </a:cubicBezTo>
                  <a:lnTo>
                    <a:pt x="0" y="21600"/>
                  </a:lnTo>
                  <a:close/>
                </a:path>
              </a:pathLst>
            </a:custGeom>
            <a:solidFill>
              <a:srgbClr val="4D4D4D"/>
            </a:solidFill>
            <a:ln w="9525">
              <a:solidFill>
                <a:srgbClr val="4D4D4D"/>
              </a:solidFill>
              <a:round/>
              <a:headEnd/>
              <a:tailEnd/>
            </a:ln>
          </p:spPr>
          <p:txBody>
            <a:bodyPr rot="10800000" wrap="none" anchor="ctr"/>
            <a:lstStyle/>
            <a:p>
              <a:endParaRPr lang="en-US"/>
            </a:p>
          </p:txBody>
        </p:sp>
      </p:grpSp>
      <p:grpSp>
        <p:nvGrpSpPr>
          <p:cNvPr id="143" name="Group 28"/>
          <p:cNvGrpSpPr>
            <a:grpSpLocks/>
          </p:cNvGrpSpPr>
          <p:nvPr/>
        </p:nvGrpSpPr>
        <p:grpSpPr bwMode="auto">
          <a:xfrm>
            <a:off x="3069872" y="3486943"/>
            <a:ext cx="306388" cy="306387"/>
            <a:chOff x="4272" y="725"/>
            <a:chExt cx="193" cy="193"/>
          </a:xfrm>
        </p:grpSpPr>
        <p:sp>
          <p:nvSpPr>
            <p:cNvPr id="144" name="Oval 29"/>
            <p:cNvSpPr>
              <a:spLocks noChangeArrowheads="1"/>
            </p:cNvSpPr>
            <p:nvPr/>
          </p:nvSpPr>
          <p:spPr bwMode="gray">
            <a:xfrm rot="-5400000">
              <a:off x="4272" y="725"/>
              <a:ext cx="193" cy="193"/>
            </a:xfrm>
            <a:prstGeom prst="ellipse">
              <a:avLst/>
            </a:prstGeom>
            <a:solidFill>
              <a:schemeClr val="bg1"/>
            </a:solidFill>
            <a:ln w="9525" algn="ctr">
              <a:solidFill>
                <a:srgbClr val="4D4D4D"/>
              </a:solidFill>
              <a:round/>
              <a:headEnd/>
              <a:tailEnd/>
            </a:ln>
          </p:spPr>
          <p:txBody>
            <a:bodyPr vert="eaVert" wrap="none" anchor="ctr"/>
            <a:lstStyle/>
            <a:p>
              <a:pPr algn="ctr"/>
              <a:endParaRPr lang="en-US" sz="1600" b="1">
                <a:solidFill>
                  <a:srgbClr val="000000"/>
                </a:solidFill>
              </a:endParaRPr>
            </a:p>
          </p:txBody>
        </p:sp>
        <p:sp>
          <p:nvSpPr>
            <p:cNvPr id="145" name="Arc 30"/>
            <p:cNvSpPr>
              <a:spLocks/>
            </p:cNvSpPr>
            <p:nvPr/>
          </p:nvSpPr>
          <p:spPr bwMode="gray">
            <a:xfrm rot="-5400000">
              <a:off x="4320" y="678"/>
              <a:ext cx="96" cy="192"/>
            </a:xfrm>
            <a:custGeom>
              <a:avLst/>
              <a:gdLst>
                <a:gd name="T0" fmla="*/ 0 w 21600"/>
                <a:gd name="T1" fmla="*/ 0 h 43200"/>
                <a:gd name="T2" fmla="*/ 0 w 21600"/>
                <a:gd name="T3" fmla="*/ 0 h 43200"/>
                <a:gd name="T4" fmla="*/ 0 w 21600"/>
                <a:gd name="T5" fmla="*/ 0 h 43200"/>
                <a:gd name="T6" fmla="*/ 0 60000 65536"/>
                <a:gd name="T7" fmla="*/ 0 60000 65536"/>
                <a:gd name="T8" fmla="*/ 0 60000 65536"/>
                <a:gd name="T9" fmla="*/ 0 w 21600"/>
                <a:gd name="T10" fmla="*/ 0 h 43200"/>
                <a:gd name="T11" fmla="*/ 21600 w 21600"/>
                <a:gd name="T12" fmla="*/ 43200 h 43200"/>
              </a:gdLst>
              <a:ahLst/>
              <a:cxnLst>
                <a:cxn ang="T6">
                  <a:pos x="T0" y="T1"/>
                </a:cxn>
                <a:cxn ang="T7">
                  <a:pos x="T2" y="T3"/>
                </a:cxn>
                <a:cxn ang="T8">
                  <a:pos x="T4" y="T5"/>
                </a:cxn>
              </a:cxnLst>
              <a:rect l="T9" t="T10" r="T11" b="T12"/>
              <a:pathLst>
                <a:path w="21600" h="43200" fill="none" extrusionOk="0">
                  <a:moveTo>
                    <a:pt x="-1" y="0"/>
                  </a:moveTo>
                  <a:cubicBezTo>
                    <a:pt x="11929" y="0"/>
                    <a:pt x="21600" y="9670"/>
                    <a:pt x="21600" y="21600"/>
                  </a:cubicBezTo>
                  <a:cubicBezTo>
                    <a:pt x="21600" y="33513"/>
                    <a:pt x="11954" y="43177"/>
                    <a:pt x="40" y="43199"/>
                  </a:cubicBezTo>
                </a:path>
                <a:path w="21600" h="43200" stroke="0" extrusionOk="0">
                  <a:moveTo>
                    <a:pt x="-1" y="0"/>
                  </a:moveTo>
                  <a:cubicBezTo>
                    <a:pt x="11929" y="0"/>
                    <a:pt x="21600" y="9670"/>
                    <a:pt x="21600" y="21600"/>
                  </a:cubicBezTo>
                  <a:cubicBezTo>
                    <a:pt x="21600" y="33513"/>
                    <a:pt x="11954" y="43177"/>
                    <a:pt x="40" y="43199"/>
                  </a:cubicBezTo>
                  <a:lnTo>
                    <a:pt x="0" y="21600"/>
                  </a:lnTo>
                  <a:close/>
                </a:path>
              </a:pathLst>
            </a:custGeom>
            <a:solidFill>
              <a:srgbClr val="4D4D4D"/>
            </a:solidFill>
            <a:ln w="9525">
              <a:solidFill>
                <a:srgbClr val="4D4D4D"/>
              </a:solidFill>
              <a:round/>
              <a:headEnd/>
              <a:tailEnd/>
            </a:ln>
          </p:spPr>
          <p:txBody>
            <a:bodyPr vert="eaVert" wrap="none" anchor="ctr"/>
            <a:lstStyle/>
            <a:p>
              <a:endParaRPr lang="en-US"/>
            </a:p>
          </p:txBody>
        </p:sp>
      </p:grpSp>
      <p:grpSp>
        <p:nvGrpSpPr>
          <p:cNvPr id="146" name="Group 31"/>
          <p:cNvGrpSpPr>
            <a:grpSpLocks/>
          </p:cNvGrpSpPr>
          <p:nvPr/>
        </p:nvGrpSpPr>
        <p:grpSpPr bwMode="auto">
          <a:xfrm>
            <a:off x="3527074" y="3486943"/>
            <a:ext cx="307975" cy="306387"/>
            <a:chOff x="4560" y="725"/>
            <a:chExt cx="194" cy="193"/>
          </a:xfrm>
        </p:grpSpPr>
        <p:sp>
          <p:nvSpPr>
            <p:cNvPr id="147" name="Oval 32"/>
            <p:cNvSpPr>
              <a:spLocks noChangeArrowheads="1"/>
            </p:cNvSpPr>
            <p:nvPr/>
          </p:nvSpPr>
          <p:spPr bwMode="gray">
            <a:xfrm rot="5400000">
              <a:off x="4560" y="725"/>
              <a:ext cx="193" cy="193"/>
            </a:xfrm>
            <a:prstGeom prst="ellipse">
              <a:avLst/>
            </a:prstGeom>
            <a:solidFill>
              <a:schemeClr val="bg1"/>
            </a:solidFill>
            <a:ln w="9525" algn="ctr">
              <a:solidFill>
                <a:srgbClr val="4D4D4D"/>
              </a:solidFill>
              <a:round/>
              <a:headEnd/>
              <a:tailEnd/>
            </a:ln>
          </p:spPr>
          <p:txBody>
            <a:bodyPr rot="10800000" vert="eaVert" wrap="none" anchor="ctr"/>
            <a:lstStyle/>
            <a:p>
              <a:pPr algn="ctr"/>
              <a:endParaRPr lang="en-US" sz="1600" b="1">
                <a:solidFill>
                  <a:srgbClr val="000000"/>
                </a:solidFill>
              </a:endParaRPr>
            </a:p>
          </p:txBody>
        </p:sp>
        <p:sp>
          <p:nvSpPr>
            <p:cNvPr id="148" name="Arc 33"/>
            <p:cNvSpPr>
              <a:spLocks/>
            </p:cNvSpPr>
            <p:nvPr/>
          </p:nvSpPr>
          <p:spPr bwMode="gray">
            <a:xfrm rot="5400000">
              <a:off x="4562" y="726"/>
              <a:ext cx="192" cy="192"/>
            </a:xfrm>
            <a:custGeom>
              <a:avLst/>
              <a:gdLst>
                <a:gd name="T0" fmla="*/ 0 w 43199"/>
                <a:gd name="T1" fmla="*/ 0 h 43200"/>
                <a:gd name="T2" fmla="*/ 0 w 43199"/>
                <a:gd name="T3" fmla="*/ 0 h 43200"/>
                <a:gd name="T4" fmla="*/ 0 w 43199"/>
                <a:gd name="T5" fmla="*/ 0 h 43200"/>
                <a:gd name="T6" fmla="*/ 0 60000 65536"/>
                <a:gd name="T7" fmla="*/ 0 60000 65536"/>
                <a:gd name="T8" fmla="*/ 0 60000 65536"/>
                <a:gd name="T9" fmla="*/ 0 w 43199"/>
                <a:gd name="T10" fmla="*/ 0 h 43200"/>
                <a:gd name="T11" fmla="*/ 43199 w 43199"/>
                <a:gd name="T12" fmla="*/ 43200 h 43200"/>
              </a:gdLst>
              <a:ahLst/>
              <a:cxnLst>
                <a:cxn ang="T6">
                  <a:pos x="T0" y="T1"/>
                </a:cxn>
                <a:cxn ang="T7">
                  <a:pos x="T2" y="T3"/>
                </a:cxn>
                <a:cxn ang="T8">
                  <a:pos x="T4" y="T5"/>
                </a:cxn>
              </a:cxnLst>
              <a:rect l="T9" t="T10" r="T11" b="T12"/>
              <a:pathLst>
                <a:path w="43199" h="43200" fill="none" extrusionOk="0">
                  <a:moveTo>
                    <a:pt x="21598" y="0"/>
                  </a:moveTo>
                  <a:cubicBezTo>
                    <a:pt x="33528" y="0"/>
                    <a:pt x="43199" y="9670"/>
                    <a:pt x="43199" y="21600"/>
                  </a:cubicBezTo>
                  <a:cubicBezTo>
                    <a:pt x="43199" y="33529"/>
                    <a:pt x="33528" y="43200"/>
                    <a:pt x="21599" y="43200"/>
                  </a:cubicBezTo>
                  <a:cubicBezTo>
                    <a:pt x="9755" y="43200"/>
                    <a:pt x="120" y="33662"/>
                    <a:pt x="0" y="21819"/>
                  </a:cubicBezTo>
                </a:path>
                <a:path w="43199" h="43200" stroke="0" extrusionOk="0">
                  <a:moveTo>
                    <a:pt x="21598" y="0"/>
                  </a:moveTo>
                  <a:cubicBezTo>
                    <a:pt x="33528" y="0"/>
                    <a:pt x="43199" y="9670"/>
                    <a:pt x="43199" y="21600"/>
                  </a:cubicBezTo>
                  <a:cubicBezTo>
                    <a:pt x="43199" y="33529"/>
                    <a:pt x="33528" y="43200"/>
                    <a:pt x="21599" y="43200"/>
                  </a:cubicBezTo>
                  <a:cubicBezTo>
                    <a:pt x="9755" y="43200"/>
                    <a:pt x="120" y="33662"/>
                    <a:pt x="0" y="21819"/>
                  </a:cubicBezTo>
                  <a:lnTo>
                    <a:pt x="21599" y="21600"/>
                  </a:lnTo>
                  <a:close/>
                </a:path>
              </a:pathLst>
            </a:custGeom>
            <a:solidFill>
              <a:srgbClr val="4D4D4D"/>
            </a:solidFill>
            <a:ln w="9525">
              <a:solidFill>
                <a:srgbClr val="4D4D4D"/>
              </a:solidFill>
              <a:round/>
              <a:headEnd/>
              <a:tailEnd/>
            </a:ln>
          </p:spPr>
          <p:txBody>
            <a:bodyPr rot="10800000" vert="eaVert" wrap="none" anchor="ctr"/>
            <a:lstStyle/>
            <a:p>
              <a:endParaRPr lang="en-US"/>
            </a:p>
          </p:txBody>
        </p:sp>
      </p:grpSp>
      <p:grpSp>
        <p:nvGrpSpPr>
          <p:cNvPr id="149" name="Group 34"/>
          <p:cNvGrpSpPr>
            <a:grpSpLocks/>
          </p:cNvGrpSpPr>
          <p:nvPr/>
        </p:nvGrpSpPr>
        <p:grpSpPr bwMode="auto">
          <a:xfrm>
            <a:off x="3984272" y="3486943"/>
            <a:ext cx="306388" cy="307975"/>
            <a:chOff x="4848" y="725"/>
            <a:chExt cx="193" cy="194"/>
          </a:xfrm>
        </p:grpSpPr>
        <p:sp>
          <p:nvSpPr>
            <p:cNvPr id="150" name="Oval 35"/>
            <p:cNvSpPr>
              <a:spLocks noChangeArrowheads="1"/>
            </p:cNvSpPr>
            <p:nvPr/>
          </p:nvSpPr>
          <p:spPr bwMode="gray">
            <a:xfrm rot="10800000">
              <a:off x="4848" y="725"/>
              <a:ext cx="193" cy="193"/>
            </a:xfrm>
            <a:prstGeom prst="ellipse">
              <a:avLst/>
            </a:prstGeom>
            <a:solidFill>
              <a:schemeClr val="bg1"/>
            </a:solidFill>
            <a:ln w="9525" algn="ctr">
              <a:solidFill>
                <a:srgbClr val="4D4D4D"/>
              </a:solidFill>
              <a:round/>
              <a:headEnd/>
              <a:tailEnd/>
            </a:ln>
          </p:spPr>
          <p:txBody>
            <a:bodyPr rot="10800000" wrap="none" anchor="ctr"/>
            <a:lstStyle/>
            <a:p>
              <a:pPr algn="ctr"/>
              <a:endParaRPr lang="en-US" sz="1600" b="1">
                <a:solidFill>
                  <a:srgbClr val="000000"/>
                </a:solidFill>
              </a:endParaRPr>
            </a:p>
          </p:txBody>
        </p:sp>
        <p:sp>
          <p:nvSpPr>
            <p:cNvPr id="151" name="Arc 36"/>
            <p:cNvSpPr>
              <a:spLocks/>
            </p:cNvSpPr>
            <p:nvPr/>
          </p:nvSpPr>
          <p:spPr bwMode="gray">
            <a:xfrm rot="10800000">
              <a:off x="4849" y="727"/>
              <a:ext cx="192" cy="192"/>
            </a:xfrm>
            <a:custGeom>
              <a:avLst/>
              <a:gdLst>
                <a:gd name="T0" fmla="*/ 0 w 43199"/>
                <a:gd name="T1" fmla="*/ 0 h 43200"/>
                <a:gd name="T2" fmla="*/ 0 w 43199"/>
                <a:gd name="T3" fmla="*/ 0 h 43200"/>
                <a:gd name="T4" fmla="*/ 0 w 43199"/>
                <a:gd name="T5" fmla="*/ 0 h 43200"/>
                <a:gd name="T6" fmla="*/ 0 60000 65536"/>
                <a:gd name="T7" fmla="*/ 0 60000 65536"/>
                <a:gd name="T8" fmla="*/ 0 60000 65536"/>
                <a:gd name="T9" fmla="*/ 0 w 43199"/>
                <a:gd name="T10" fmla="*/ 0 h 43200"/>
                <a:gd name="T11" fmla="*/ 43199 w 43199"/>
                <a:gd name="T12" fmla="*/ 43200 h 43200"/>
              </a:gdLst>
              <a:ahLst/>
              <a:cxnLst>
                <a:cxn ang="T6">
                  <a:pos x="T0" y="T1"/>
                </a:cxn>
                <a:cxn ang="T7">
                  <a:pos x="T2" y="T3"/>
                </a:cxn>
                <a:cxn ang="T8">
                  <a:pos x="T4" y="T5"/>
                </a:cxn>
              </a:cxnLst>
              <a:rect l="T9" t="T10" r="T11" b="T12"/>
              <a:pathLst>
                <a:path w="43199" h="43200" fill="none" extrusionOk="0">
                  <a:moveTo>
                    <a:pt x="21598" y="0"/>
                  </a:moveTo>
                  <a:cubicBezTo>
                    <a:pt x="33528" y="0"/>
                    <a:pt x="43199" y="9670"/>
                    <a:pt x="43199" y="21600"/>
                  </a:cubicBezTo>
                  <a:cubicBezTo>
                    <a:pt x="43199" y="33529"/>
                    <a:pt x="33528" y="43200"/>
                    <a:pt x="21599" y="43200"/>
                  </a:cubicBezTo>
                  <a:cubicBezTo>
                    <a:pt x="9755" y="43200"/>
                    <a:pt x="120" y="33662"/>
                    <a:pt x="0" y="21819"/>
                  </a:cubicBezTo>
                </a:path>
                <a:path w="43199" h="43200" stroke="0" extrusionOk="0">
                  <a:moveTo>
                    <a:pt x="21598" y="0"/>
                  </a:moveTo>
                  <a:cubicBezTo>
                    <a:pt x="33528" y="0"/>
                    <a:pt x="43199" y="9670"/>
                    <a:pt x="43199" y="21600"/>
                  </a:cubicBezTo>
                  <a:cubicBezTo>
                    <a:pt x="43199" y="33529"/>
                    <a:pt x="33528" y="43200"/>
                    <a:pt x="21599" y="43200"/>
                  </a:cubicBezTo>
                  <a:cubicBezTo>
                    <a:pt x="9755" y="43200"/>
                    <a:pt x="120" y="33662"/>
                    <a:pt x="0" y="21819"/>
                  </a:cubicBezTo>
                  <a:lnTo>
                    <a:pt x="21599" y="21600"/>
                  </a:lnTo>
                  <a:close/>
                </a:path>
              </a:pathLst>
            </a:custGeom>
            <a:solidFill>
              <a:srgbClr val="4D4D4D"/>
            </a:solidFill>
            <a:ln w="9525">
              <a:solidFill>
                <a:srgbClr val="4D4D4D"/>
              </a:solidFill>
              <a:round/>
              <a:headEnd/>
              <a:tailEnd/>
            </a:ln>
          </p:spPr>
          <p:txBody>
            <a:bodyPr rot="10800000" wrap="none" anchor="ctr"/>
            <a:lstStyle/>
            <a:p>
              <a:endParaRPr lang="en-US"/>
            </a:p>
          </p:txBody>
        </p:sp>
      </p:grpSp>
      <p:grpSp>
        <p:nvGrpSpPr>
          <p:cNvPr id="152" name="Group 37"/>
          <p:cNvGrpSpPr>
            <a:grpSpLocks/>
          </p:cNvGrpSpPr>
          <p:nvPr/>
        </p:nvGrpSpPr>
        <p:grpSpPr bwMode="auto">
          <a:xfrm>
            <a:off x="4441472" y="3486943"/>
            <a:ext cx="306388" cy="306387"/>
            <a:chOff x="5136" y="725"/>
            <a:chExt cx="193" cy="193"/>
          </a:xfrm>
        </p:grpSpPr>
        <p:sp>
          <p:nvSpPr>
            <p:cNvPr id="153" name="Oval 38"/>
            <p:cNvSpPr>
              <a:spLocks noChangeArrowheads="1"/>
            </p:cNvSpPr>
            <p:nvPr/>
          </p:nvSpPr>
          <p:spPr bwMode="gray">
            <a:xfrm rot="-5400000">
              <a:off x="5136" y="725"/>
              <a:ext cx="193" cy="193"/>
            </a:xfrm>
            <a:prstGeom prst="ellipse">
              <a:avLst/>
            </a:prstGeom>
            <a:solidFill>
              <a:schemeClr val="bg1"/>
            </a:solidFill>
            <a:ln w="9525" algn="ctr">
              <a:solidFill>
                <a:srgbClr val="4D4D4D"/>
              </a:solidFill>
              <a:round/>
              <a:headEnd/>
              <a:tailEnd/>
            </a:ln>
          </p:spPr>
          <p:txBody>
            <a:bodyPr vert="eaVert" wrap="none" anchor="ctr"/>
            <a:lstStyle/>
            <a:p>
              <a:pPr algn="ctr"/>
              <a:endParaRPr lang="en-US" sz="1600" b="1">
                <a:solidFill>
                  <a:srgbClr val="000000"/>
                </a:solidFill>
              </a:endParaRPr>
            </a:p>
          </p:txBody>
        </p:sp>
        <p:sp>
          <p:nvSpPr>
            <p:cNvPr id="154" name="Arc 39"/>
            <p:cNvSpPr>
              <a:spLocks/>
            </p:cNvSpPr>
            <p:nvPr/>
          </p:nvSpPr>
          <p:spPr bwMode="gray">
            <a:xfrm rot="-5400000">
              <a:off x="5136" y="726"/>
              <a:ext cx="192" cy="192"/>
            </a:xfrm>
            <a:custGeom>
              <a:avLst/>
              <a:gdLst>
                <a:gd name="T0" fmla="*/ 0 w 43199"/>
                <a:gd name="T1" fmla="*/ 0 h 43200"/>
                <a:gd name="T2" fmla="*/ 0 w 43199"/>
                <a:gd name="T3" fmla="*/ 0 h 43200"/>
                <a:gd name="T4" fmla="*/ 0 w 43199"/>
                <a:gd name="T5" fmla="*/ 0 h 43200"/>
                <a:gd name="T6" fmla="*/ 0 60000 65536"/>
                <a:gd name="T7" fmla="*/ 0 60000 65536"/>
                <a:gd name="T8" fmla="*/ 0 60000 65536"/>
                <a:gd name="T9" fmla="*/ 0 w 43199"/>
                <a:gd name="T10" fmla="*/ 0 h 43200"/>
                <a:gd name="T11" fmla="*/ 43199 w 43199"/>
                <a:gd name="T12" fmla="*/ 43200 h 43200"/>
              </a:gdLst>
              <a:ahLst/>
              <a:cxnLst>
                <a:cxn ang="T6">
                  <a:pos x="T0" y="T1"/>
                </a:cxn>
                <a:cxn ang="T7">
                  <a:pos x="T2" y="T3"/>
                </a:cxn>
                <a:cxn ang="T8">
                  <a:pos x="T4" y="T5"/>
                </a:cxn>
              </a:cxnLst>
              <a:rect l="T9" t="T10" r="T11" b="T12"/>
              <a:pathLst>
                <a:path w="43199" h="43200" fill="none" extrusionOk="0">
                  <a:moveTo>
                    <a:pt x="21598" y="0"/>
                  </a:moveTo>
                  <a:cubicBezTo>
                    <a:pt x="33528" y="0"/>
                    <a:pt x="43199" y="9670"/>
                    <a:pt x="43199" y="21600"/>
                  </a:cubicBezTo>
                  <a:cubicBezTo>
                    <a:pt x="43199" y="33529"/>
                    <a:pt x="33528" y="43200"/>
                    <a:pt x="21599" y="43200"/>
                  </a:cubicBezTo>
                  <a:cubicBezTo>
                    <a:pt x="9755" y="43200"/>
                    <a:pt x="120" y="33662"/>
                    <a:pt x="0" y="21819"/>
                  </a:cubicBezTo>
                </a:path>
                <a:path w="43199" h="43200" stroke="0" extrusionOk="0">
                  <a:moveTo>
                    <a:pt x="21598" y="0"/>
                  </a:moveTo>
                  <a:cubicBezTo>
                    <a:pt x="33528" y="0"/>
                    <a:pt x="43199" y="9670"/>
                    <a:pt x="43199" y="21600"/>
                  </a:cubicBezTo>
                  <a:cubicBezTo>
                    <a:pt x="43199" y="33529"/>
                    <a:pt x="33528" y="43200"/>
                    <a:pt x="21599" y="43200"/>
                  </a:cubicBezTo>
                  <a:cubicBezTo>
                    <a:pt x="9755" y="43200"/>
                    <a:pt x="120" y="33662"/>
                    <a:pt x="0" y="21819"/>
                  </a:cubicBezTo>
                  <a:lnTo>
                    <a:pt x="21599" y="21600"/>
                  </a:lnTo>
                  <a:close/>
                </a:path>
              </a:pathLst>
            </a:custGeom>
            <a:solidFill>
              <a:srgbClr val="4D4D4D"/>
            </a:solidFill>
            <a:ln w="9525">
              <a:solidFill>
                <a:srgbClr val="4D4D4D"/>
              </a:solidFill>
              <a:round/>
              <a:headEnd/>
              <a:tailEnd/>
            </a:ln>
          </p:spPr>
          <p:txBody>
            <a:bodyPr vert="eaVert" wrap="none" anchor="ctr"/>
            <a:lstStyle/>
            <a:p>
              <a:endParaRPr lang="en-US"/>
            </a:p>
          </p:txBody>
        </p:sp>
      </p:grpSp>
      <p:sp>
        <p:nvSpPr>
          <p:cNvPr id="155" name="Freeform 10"/>
          <p:cNvSpPr>
            <a:spLocks/>
          </p:cNvSpPr>
          <p:nvPr/>
        </p:nvSpPr>
        <p:spPr bwMode="gray">
          <a:xfrm>
            <a:off x="801410" y="2730715"/>
            <a:ext cx="461887" cy="482600"/>
          </a:xfrm>
          <a:custGeom>
            <a:avLst/>
            <a:gdLst>
              <a:gd name="T0" fmla="*/ 2147483647 w 352"/>
              <a:gd name="T1" fmla="*/ 2147483647 h 380"/>
              <a:gd name="T2" fmla="*/ 2147483647 w 352"/>
              <a:gd name="T3" fmla="*/ 2147483647 h 380"/>
              <a:gd name="T4" fmla="*/ 2147483647 w 352"/>
              <a:gd name="T5" fmla="*/ 2147483647 h 380"/>
              <a:gd name="T6" fmla="*/ 2147483647 w 352"/>
              <a:gd name="T7" fmla="*/ 2147483647 h 380"/>
              <a:gd name="T8" fmla="*/ 2147483647 w 352"/>
              <a:gd name="T9" fmla="*/ 2147483647 h 380"/>
              <a:gd name="T10" fmla="*/ 2147483647 w 352"/>
              <a:gd name="T11" fmla="*/ 2147483647 h 380"/>
              <a:gd name="T12" fmla="*/ 2147483647 w 352"/>
              <a:gd name="T13" fmla="*/ 2147483647 h 380"/>
              <a:gd name="T14" fmla="*/ 2147483647 w 352"/>
              <a:gd name="T15" fmla="*/ 2147483647 h 380"/>
              <a:gd name="T16" fmla="*/ 0 60000 65536"/>
              <a:gd name="T17" fmla="*/ 0 60000 65536"/>
              <a:gd name="T18" fmla="*/ 0 60000 65536"/>
              <a:gd name="T19" fmla="*/ 0 60000 65536"/>
              <a:gd name="T20" fmla="*/ 0 60000 65536"/>
              <a:gd name="T21" fmla="*/ 0 60000 65536"/>
              <a:gd name="T22" fmla="*/ 0 60000 65536"/>
              <a:gd name="T23" fmla="*/ 0 60000 65536"/>
              <a:gd name="T24" fmla="*/ 0 w 352"/>
              <a:gd name="T25" fmla="*/ 0 h 380"/>
              <a:gd name="T26" fmla="*/ 352 w 352"/>
              <a:gd name="T27" fmla="*/ 380 h 38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52" h="380">
                <a:moveTo>
                  <a:pt x="2" y="264"/>
                </a:moveTo>
                <a:cubicBezTo>
                  <a:pt x="42" y="304"/>
                  <a:pt x="56" y="361"/>
                  <a:pt x="78" y="380"/>
                </a:cubicBezTo>
                <a:cubicBezTo>
                  <a:pt x="105" y="379"/>
                  <a:pt x="132" y="378"/>
                  <a:pt x="132" y="378"/>
                </a:cubicBezTo>
                <a:cubicBezTo>
                  <a:pt x="190" y="174"/>
                  <a:pt x="352" y="26"/>
                  <a:pt x="352" y="26"/>
                </a:cubicBezTo>
                <a:cubicBezTo>
                  <a:pt x="318" y="0"/>
                  <a:pt x="296" y="14"/>
                  <a:pt x="296" y="14"/>
                </a:cubicBezTo>
                <a:cubicBezTo>
                  <a:pt x="296" y="14"/>
                  <a:pt x="186" y="130"/>
                  <a:pt x="102" y="304"/>
                </a:cubicBezTo>
                <a:cubicBezTo>
                  <a:pt x="86" y="258"/>
                  <a:pt x="28" y="242"/>
                  <a:pt x="28" y="242"/>
                </a:cubicBezTo>
                <a:cubicBezTo>
                  <a:pt x="28" y="242"/>
                  <a:pt x="0" y="246"/>
                  <a:pt x="2" y="264"/>
                </a:cubicBezTo>
                <a:close/>
              </a:path>
            </a:pathLst>
          </a:custGeom>
          <a:solidFill>
            <a:srgbClr val="06C245"/>
          </a:solidFill>
          <a:ln w="9525" cap="flat" cmpd="sng">
            <a:solidFill>
              <a:srgbClr val="06C245"/>
            </a:solidFill>
            <a:prstDash val="solid"/>
            <a:round/>
            <a:headEnd type="none" w="med" len="med"/>
            <a:tailEnd type="none" w="med" len="med"/>
          </a:ln>
        </p:spPr>
        <p:txBody>
          <a:bodyPr tIns="91440" bIns="91440" anchor="ctr"/>
          <a:lstStyle/>
          <a:p>
            <a:pPr fontAlgn="base">
              <a:spcBef>
                <a:spcPct val="0"/>
              </a:spcBef>
              <a:spcAft>
                <a:spcPct val="0"/>
              </a:spcAft>
            </a:pPr>
            <a:endParaRPr lang="en-US" sz="1400" b="1">
              <a:solidFill>
                <a:srgbClr val="000000"/>
              </a:solidFill>
            </a:endParaRPr>
          </a:p>
        </p:txBody>
      </p:sp>
      <p:sp>
        <p:nvSpPr>
          <p:cNvPr id="156" name="Freeform 9"/>
          <p:cNvSpPr>
            <a:spLocks/>
          </p:cNvSpPr>
          <p:nvPr/>
        </p:nvSpPr>
        <p:spPr bwMode="gray">
          <a:xfrm>
            <a:off x="1356758" y="2720380"/>
            <a:ext cx="425853" cy="512762"/>
          </a:xfrm>
          <a:custGeom>
            <a:avLst/>
            <a:gdLst>
              <a:gd name="T0" fmla="*/ 2147483647 w 324"/>
              <a:gd name="T1" fmla="*/ 2147483647 h 403"/>
              <a:gd name="T2" fmla="*/ 2147483647 w 324"/>
              <a:gd name="T3" fmla="*/ 2147483647 h 403"/>
              <a:gd name="T4" fmla="*/ 2147483647 w 324"/>
              <a:gd name="T5" fmla="*/ 2147483647 h 403"/>
              <a:gd name="T6" fmla="*/ 2147483647 w 324"/>
              <a:gd name="T7" fmla="*/ 2147483647 h 403"/>
              <a:gd name="T8" fmla="*/ 2147483647 w 324"/>
              <a:gd name="T9" fmla="*/ 2147483647 h 403"/>
              <a:gd name="T10" fmla="*/ 2147483647 w 324"/>
              <a:gd name="T11" fmla="*/ 2147483647 h 403"/>
              <a:gd name="T12" fmla="*/ 2147483647 w 324"/>
              <a:gd name="T13" fmla="*/ 2147483647 h 403"/>
              <a:gd name="T14" fmla="*/ 2147483647 w 324"/>
              <a:gd name="T15" fmla="*/ 2147483647 h 403"/>
              <a:gd name="T16" fmla="*/ 2147483647 w 324"/>
              <a:gd name="T17" fmla="*/ 2147483647 h 403"/>
              <a:gd name="T18" fmla="*/ 2147483647 w 324"/>
              <a:gd name="T19" fmla="*/ 2147483647 h 403"/>
              <a:gd name="T20" fmla="*/ 2147483647 w 324"/>
              <a:gd name="T21" fmla="*/ 2147483647 h 403"/>
              <a:gd name="T22" fmla="*/ 2147483647 w 324"/>
              <a:gd name="T23" fmla="*/ 2147483647 h 403"/>
              <a:gd name="T24" fmla="*/ 2147483647 w 324"/>
              <a:gd name="T25" fmla="*/ 2147483647 h 40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324"/>
              <a:gd name="T40" fmla="*/ 0 h 403"/>
              <a:gd name="T41" fmla="*/ 324 w 324"/>
              <a:gd name="T42" fmla="*/ 403 h 403"/>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324" h="403">
                <a:moveTo>
                  <a:pt x="8" y="363"/>
                </a:moveTo>
                <a:cubicBezTo>
                  <a:pt x="8" y="363"/>
                  <a:pt x="49" y="278"/>
                  <a:pt x="127" y="208"/>
                </a:cubicBezTo>
                <a:cubicBezTo>
                  <a:pt x="87" y="122"/>
                  <a:pt x="84" y="64"/>
                  <a:pt x="84" y="33"/>
                </a:cubicBezTo>
                <a:cubicBezTo>
                  <a:pt x="84" y="2"/>
                  <a:pt x="113" y="0"/>
                  <a:pt x="128" y="19"/>
                </a:cubicBezTo>
                <a:cubicBezTo>
                  <a:pt x="128" y="19"/>
                  <a:pt x="141" y="89"/>
                  <a:pt x="175" y="145"/>
                </a:cubicBezTo>
                <a:cubicBezTo>
                  <a:pt x="250" y="52"/>
                  <a:pt x="290" y="27"/>
                  <a:pt x="290" y="27"/>
                </a:cubicBezTo>
                <a:cubicBezTo>
                  <a:pt x="320" y="35"/>
                  <a:pt x="324" y="63"/>
                  <a:pt x="324" y="63"/>
                </a:cubicBezTo>
                <a:cubicBezTo>
                  <a:pt x="311" y="95"/>
                  <a:pt x="259" y="124"/>
                  <a:pt x="212" y="216"/>
                </a:cubicBezTo>
                <a:cubicBezTo>
                  <a:pt x="203" y="266"/>
                  <a:pt x="263" y="330"/>
                  <a:pt x="268" y="361"/>
                </a:cubicBezTo>
                <a:cubicBezTo>
                  <a:pt x="256" y="377"/>
                  <a:pt x="260" y="377"/>
                  <a:pt x="240" y="389"/>
                </a:cubicBezTo>
                <a:cubicBezTo>
                  <a:pt x="240" y="389"/>
                  <a:pt x="188" y="340"/>
                  <a:pt x="154" y="280"/>
                </a:cubicBezTo>
                <a:cubicBezTo>
                  <a:pt x="113" y="315"/>
                  <a:pt x="102" y="339"/>
                  <a:pt x="38" y="403"/>
                </a:cubicBezTo>
                <a:cubicBezTo>
                  <a:pt x="38" y="403"/>
                  <a:pt x="0" y="401"/>
                  <a:pt x="8" y="363"/>
                </a:cubicBezTo>
                <a:close/>
              </a:path>
            </a:pathLst>
          </a:custGeom>
          <a:solidFill>
            <a:srgbClr val="CC0000"/>
          </a:solidFill>
          <a:ln w="12700" cap="flat" cmpd="sng">
            <a:solidFill>
              <a:srgbClr val="CC0000"/>
            </a:solidFill>
            <a:prstDash val="solid"/>
            <a:round/>
            <a:headEnd type="none" w="med" len="med"/>
            <a:tailEnd type="none" w="med" len="med"/>
          </a:ln>
        </p:spPr>
        <p:txBody>
          <a:bodyPr wrap="none" tIns="91440" bIns="91440" anchor="ctr"/>
          <a:lstStyle/>
          <a:p>
            <a:pPr fontAlgn="base">
              <a:spcBef>
                <a:spcPct val="0"/>
              </a:spcBef>
              <a:spcAft>
                <a:spcPct val="0"/>
              </a:spcAft>
            </a:pPr>
            <a:endParaRPr lang="en-US" sz="1400" b="1">
              <a:solidFill>
                <a:srgbClr val="000000"/>
              </a:solidFill>
            </a:endParaRPr>
          </a:p>
        </p:txBody>
      </p:sp>
      <p:sp>
        <p:nvSpPr>
          <p:cNvPr id="157" name="Freeform 12"/>
          <p:cNvSpPr>
            <a:spLocks/>
          </p:cNvSpPr>
          <p:nvPr/>
        </p:nvSpPr>
        <p:spPr bwMode="gray">
          <a:xfrm>
            <a:off x="1979613" y="2913857"/>
            <a:ext cx="504472" cy="131763"/>
          </a:xfrm>
          <a:custGeom>
            <a:avLst/>
            <a:gdLst>
              <a:gd name="T0" fmla="*/ 0 w 384"/>
              <a:gd name="T1" fmla="*/ 0 h 103"/>
              <a:gd name="T2" fmla="*/ 2147483647 w 384"/>
              <a:gd name="T3" fmla="*/ 0 h 103"/>
              <a:gd name="T4" fmla="*/ 2147483647 w 384"/>
              <a:gd name="T5" fmla="*/ 2147483647 h 103"/>
              <a:gd name="T6" fmla="*/ 0 w 384"/>
              <a:gd name="T7" fmla="*/ 2147483647 h 103"/>
              <a:gd name="T8" fmla="*/ 0 w 384"/>
              <a:gd name="T9" fmla="*/ 0 h 103"/>
              <a:gd name="T10" fmla="*/ 0 60000 65536"/>
              <a:gd name="T11" fmla="*/ 0 60000 65536"/>
              <a:gd name="T12" fmla="*/ 0 60000 65536"/>
              <a:gd name="T13" fmla="*/ 0 60000 65536"/>
              <a:gd name="T14" fmla="*/ 0 60000 65536"/>
              <a:gd name="T15" fmla="*/ 0 w 384"/>
              <a:gd name="T16" fmla="*/ 0 h 103"/>
              <a:gd name="T17" fmla="*/ 384 w 384"/>
              <a:gd name="T18" fmla="*/ 103 h 103"/>
            </a:gdLst>
            <a:ahLst/>
            <a:cxnLst>
              <a:cxn ang="T10">
                <a:pos x="T0" y="T1"/>
              </a:cxn>
              <a:cxn ang="T11">
                <a:pos x="T2" y="T3"/>
              </a:cxn>
              <a:cxn ang="T12">
                <a:pos x="T4" y="T5"/>
              </a:cxn>
              <a:cxn ang="T13">
                <a:pos x="T6" y="T7"/>
              </a:cxn>
              <a:cxn ang="T14">
                <a:pos x="T8" y="T9"/>
              </a:cxn>
            </a:cxnLst>
            <a:rect l="T15" t="T16" r="T17" b="T18"/>
            <a:pathLst>
              <a:path w="384" h="103">
                <a:moveTo>
                  <a:pt x="0" y="0"/>
                </a:moveTo>
                <a:lnTo>
                  <a:pt x="384" y="0"/>
                </a:lnTo>
                <a:lnTo>
                  <a:pt x="384" y="103"/>
                </a:lnTo>
                <a:lnTo>
                  <a:pt x="0" y="102"/>
                </a:lnTo>
                <a:lnTo>
                  <a:pt x="0" y="0"/>
                </a:lnTo>
                <a:close/>
              </a:path>
            </a:pathLst>
          </a:custGeom>
          <a:solidFill>
            <a:srgbClr val="C41300"/>
          </a:solidFill>
          <a:ln w="9525" cap="flat" cmpd="sng">
            <a:solidFill>
              <a:srgbClr val="C41300"/>
            </a:solidFill>
            <a:prstDash val="solid"/>
            <a:round/>
            <a:headEnd type="none" w="med" len="med"/>
            <a:tailEnd type="none" w="lg" len="lg"/>
          </a:ln>
        </p:spPr>
        <p:txBody>
          <a:bodyPr tIns="91440" bIns="91440" anchor="ctr"/>
          <a:lstStyle/>
          <a:p>
            <a:pPr fontAlgn="base">
              <a:spcBef>
                <a:spcPct val="0"/>
              </a:spcBef>
              <a:spcAft>
                <a:spcPct val="0"/>
              </a:spcAft>
            </a:pPr>
            <a:endParaRPr lang="en-US" sz="1400" b="1">
              <a:solidFill>
                <a:srgbClr val="000000"/>
              </a:solidFill>
            </a:endParaRPr>
          </a:p>
        </p:txBody>
      </p:sp>
      <p:sp>
        <p:nvSpPr>
          <p:cNvPr id="158" name="Freeform 30"/>
          <p:cNvSpPr>
            <a:spLocks/>
          </p:cNvSpPr>
          <p:nvPr/>
        </p:nvSpPr>
        <p:spPr bwMode="gray">
          <a:xfrm>
            <a:off x="697160" y="4086227"/>
            <a:ext cx="2271713" cy="646113"/>
          </a:xfrm>
          <a:custGeom>
            <a:avLst/>
            <a:gdLst>
              <a:gd name="T0" fmla="*/ 2147483647 w 3884"/>
              <a:gd name="T1" fmla="*/ 2147483647 h 1600"/>
              <a:gd name="T2" fmla="*/ 2147483647 w 3884"/>
              <a:gd name="T3" fmla="*/ 2147483647 h 1600"/>
              <a:gd name="T4" fmla="*/ 2147483647 w 3884"/>
              <a:gd name="T5" fmla="*/ 2147483647 h 1600"/>
              <a:gd name="T6" fmla="*/ 2147483647 w 3884"/>
              <a:gd name="T7" fmla="*/ 2147483647 h 1600"/>
              <a:gd name="T8" fmla="*/ 2147483647 w 3884"/>
              <a:gd name="T9" fmla="*/ 2147483647 h 1600"/>
              <a:gd name="T10" fmla="*/ 2147483647 w 3884"/>
              <a:gd name="T11" fmla="*/ 2147483647 h 1600"/>
              <a:gd name="T12" fmla="*/ 0 w 3884"/>
              <a:gd name="T13" fmla="*/ 2147483647 h 1600"/>
              <a:gd name="T14" fmla="*/ 2147483647 w 3884"/>
              <a:gd name="T15" fmla="*/ 2147483647 h 1600"/>
              <a:gd name="T16" fmla="*/ 2147483647 w 3884"/>
              <a:gd name="T17" fmla="*/ 2147483647 h 1600"/>
              <a:gd name="T18" fmla="*/ 2147483647 w 3884"/>
              <a:gd name="T19" fmla="*/ 2147483647 h 1600"/>
              <a:gd name="T20" fmla="*/ 2147483647 w 3884"/>
              <a:gd name="T21" fmla="*/ 2147483647 h 16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884"/>
              <a:gd name="T34" fmla="*/ 0 h 1600"/>
              <a:gd name="T35" fmla="*/ 3884 w 3884"/>
              <a:gd name="T36" fmla="*/ 1600 h 160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884" h="1600">
                <a:moveTo>
                  <a:pt x="297" y="1346"/>
                </a:moveTo>
                <a:cubicBezTo>
                  <a:pt x="918" y="1523"/>
                  <a:pt x="1726" y="1533"/>
                  <a:pt x="2310" y="1448"/>
                </a:cubicBezTo>
                <a:cubicBezTo>
                  <a:pt x="3125" y="1334"/>
                  <a:pt x="3798" y="1192"/>
                  <a:pt x="3810" y="884"/>
                </a:cubicBezTo>
                <a:cubicBezTo>
                  <a:pt x="3822" y="576"/>
                  <a:pt x="3114" y="204"/>
                  <a:pt x="1945" y="137"/>
                </a:cubicBezTo>
                <a:cubicBezTo>
                  <a:pt x="645" y="63"/>
                  <a:pt x="74" y="564"/>
                  <a:pt x="74" y="724"/>
                </a:cubicBezTo>
                <a:cubicBezTo>
                  <a:pt x="74" y="884"/>
                  <a:pt x="394" y="1032"/>
                  <a:pt x="781" y="1072"/>
                </a:cubicBezTo>
                <a:cubicBezTo>
                  <a:pt x="280" y="1135"/>
                  <a:pt x="0" y="912"/>
                  <a:pt x="0" y="724"/>
                </a:cubicBezTo>
                <a:cubicBezTo>
                  <a:pt x="0" y="536"/>
                  <a:pt x="473" y="0"/>
                  <a:pt x="1951" y="68"/>
                </a:cubicBezTo>
                <a:cubicBezTo>
                  <a:pt x="2863" y="110"/>
                  <a:pt x="3884" y="433"/>
                  <a:pt x="3878" y="884"/>
                </a:cubicBezTo>
                <a:cubicBezTo>
                  <a:pt x="3872" y="1335"/>
                  <a:pt x="2873" y="1446"/>
                  <a:pt x="2276" y="1523"/>
                </a:cubicBezTo>
                <a:cubicBezTo>
                  <a:pt x="1679" y="1600"/>
                  <a:pt x="553" y="1580"/>
                  <a:pt x="297" y="1346"/>
                </a:cubicBezTo>
                <a:close/>
              </a:path>
            </a:pathLst>
          </a:custGeom>
          <a:solidFill>
            <a:srgbClr val="DC6E00"/>
          </a:solidFill>
          <a:ln w="9525">
            <a:solidFill>
              <a:srgbClr val="DC6E00"/>
            </a:solidFill>
            <a:round/>
            <a:headEnd/>
            <a:tailEnd/>
          </a:ln>
        </p:spPr>
        <p:txBody>
          <a:bodyPr tIns="91440" bIns="91440" anchor="ctr"/>
          <a:lstStyle/>
          <a:p>
            <a:pPr algn="ctr"/>
            <a:r>
              <a:rPr lang="en-US" sz="1400" b="1">
                <a:solidFill>
                  <a:srgbClr val="000000"/>
                </a:solidFill>
              </a:rPr>
              <a:t>Text</a:t>
            </a:r>
            <a:endParaRPr lang="en-US" sz="1400" b="1" dirty="0">
              <a:solidFill>
                <a:srgbClr val="000000"/>
              </a:solidFill>
            </a:endParaRPr>
          </a:p>
        </p:txBody>
      </p:sp>
      <p:sp>
        <p:nvSpPr>
          <p:cNvPr id="159" name="Freeform 29"/>
          <p:cNvSpPr>
            <a:spLocks/>
          </p:cNvSpPr>
          <p:nvPr/>
        </p:nvSpPr>
        <p:spPr bwMode="gray">
          <a:xfrm>
            <a:off x="3204617" y="4086227"/>
            <a:ext cx="2271713" cy="646113"/>
          </a:xfrm>
          <a:custGeom>
            <a:avLst/>
            <a:gdLst>
              <a:gd name="T0" fmla="*/ 2147483647 w 3884"/>
              <a:gd name="T1" fmla="*/ 2147483647 h 1600"/>
              <a:gd name="T2" fmla="*/ 2147483647 w 3884"/>
              <a:gd name="T3" fmla="*/ 2147483647 h 1600"/>
              <a:gd name="T4" fmla="*/ 2147483647 w 3884"/>
              <a:gd name="T5" fmla="*/ 2147483647 h 1600"/>
              <a:gd name="T6" fmla="*/ 2147483647 w 3884"/>
              <a:gd name="T7" fmla="*/ 2147483647 h 1600"/>
              <a:gd name="T8" fmla="*/ 2147483647 w 3884"/>
              <a:gd name="T9" fmla="*/ 2147483647 h 1600"/>
              <a:gd name="T10" fmla="*/ 2147483647 w 3884"/>
              <a:gd name="T11" fmla="*/ 2147483647 h 1600"/>
              <a:gd name="T12" fmla="*/ 0 w 3884"/>
              <a:gd name="T13" fmla="*/ 2147483647 h 1600"/>
              <a:gd name="T14" fmla="*/ 2147483647 w 3884"/>
              <a:gd name="T15" fmla="*/ 2147483647 h 1600"/>
              <a:gd name="T16" fmla="*/ 2147483647 w 3884"/>
              <a:gd name="T17" fmla="*/ 2147483647 h 1600"/>
              <a:gd name="T18" fmla="*/ 2147483647 w 3884"/>
              <a:gd name="T19" fmla="*/ 2147483647 h 1600"/>
              <a:gd name="T20" fmla="*/ 2147483647 w 3884"/>
              <a:gd name="T21" fmla="*/ 2147483647 h 16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884"/>
              <a:gd name="T34" fmla="*/ 0 h 1600"/>
              <a:gd name="T35" fmla="*/ 3884 w 3884"/>
              <a:gd name="T36" fmla="*/ 1600 h 160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884" h="1600">
                <a:moveTo>
                  <a:pt x="297" y="1346"/>
                </a:moveTo>
                <a:cubicBezTo>
                  <a:pt x="918" y="1523"/>
                  <a:pt x="1726" y="1533"/>
                  <a:pt x="2310" y="1448"/>
                </a:cubicBezTo>
                <a:cubicBezTo>
                  <a:pt x="3125" y="1334"/>
                  <a:pt x="3798" y="1192"/>
                  <a:pt x="3810" y="884"/>
                </a:cubicBezTo>
                <a:cubicBezTo>
                  <a:pt x="3822" y="576"/>
                  <a:pt x="3114" y="204"/>
                  <a:pt x="1945" y="137"/>
                </a:cubicBezTo>
                <a:cubicBezTo>
                  <a:pt x="645" y="63"/>
                  <a:pt x="74" y="564"/>
                  <a:pt x="74" y="724"/>
                </a:cubicBezTo>
                <a:cubicBezTo>
                  <a:pt x="74" y="884"/>
                  <a:pt x="394" y="1032"/>
                  <a:pt x="781" y="1072"/>
                </a:cubicBezTo>
                <a:cubicBezTo>
                  <a:pt x="280" y="1135"/>
                  <a:pt x="0" y="912"/>
                  <a:pt x="0" y="724"/>
                </a:cubicBezTo>
                <a:cubicBezTo>
                  <a:pt x="0" y="536"/>
                  <a:pt x="473" y="0"/>
                  <a:pt x="1951" y="68"/>
                </a:cubicBezTo>
                <a:cubicBezTo>
                  <a:pt x="2863" y="110"/>
                  <a:pt x="3884" y="433"/>
                  <a:pt x="3878" y="884"/>
                </a:cubicBezTo>
                <a:cubicBezTo>
                  <a:pt x="3872" y="1335"/>
                  <a:pt x="2873" y="1446"/>
                  <a:pt x="2276" y="1523"/>
                </a:cubicBezTo>
                <a:cubicBezTo>
                  <a:pt x="1679" y="1600"/>
                  <a:pt x="553" y="1580"/>
                  <a:pt x="297" y="1346"/>
                </a:cubicBezTo>
                <a:close/>
              </a:path>
            </a:pathLst>
          </a:custGeom>
          <a:solidFill>
            <a:srgbClr val="CC0000"/>
          </a:solidFill>
          <a:ln w="9525">
            <a:solidFill>
              <a:srgbClr val="CC0000"/>
            </a:solidFill>
            <a:round/>
            <a:headEnd/>
            <a:tailEnd/>
          </a:ln>
        </p:spPr>
        <p:txBody>
          <a:bodyPr tIns="91440" bIns="91440" anchor="ctr"/>
          <a:lstStyle/>
          <a:p>
            <a:pPr algn="ctr"/>
            <a:r>
              <a:rPr lang="en-US" sz="1400" b="1">
                <a:solidFill>
                  <a:srgbClr val="000000"/>
                </a:solidFill>
              </a:rPr>
              <a:t>Text</a:t>
            </a:r>
            <a:endParaRPr lang="en-US" sz="1400" b="1" dirty="0">
              <a:solidFill>
                <a:srgbClr val="000000"/>
              </a:solidFill>
            </a:endParaRPr>
          </a:p>
        </p:txBody>
      </p:sp>
      <p:sp>
        <p:nvSpPr>
          <p:cNvPr id="160" name="Freeform 30"/>
          <p:cNvSpPr>
            <a:spLocks/>
          </p:cNvSpPr>
          <p:nvPr/>
        </p:nvSpPr>
        <p:spPr bwMode="gray">
          <a:xfrm>
            <a:off x="697160" y="4732340"/>
            <a:ext cx="2271713" cy="646112"/>
          </a:xfrm>
          <a:custGeom>
            <a:avLst/>
            <a:gdLst>
              <a:gd name="T0" fmla="*/ 2147483647 w 3884"/>
              <a:gd name="T1" fmla="*/ 2147483647 h 1600"/>
              <a:gd name="T2" fmla="*/ 2147483647 w 3884"/>
              <a:gd name="T3" fmla="*/ 2147483647 h 1600"/>
              <a:gd name="T4" fmla="*/ 2147483647 w 3884"/>
              <a:gd name="T5" fmla="*/ 2147483647 h 1600"/>
              <a:gd name="T6" fmla="*/ 2147483647 w 3884"/>
              <a:gd name="T7" fmla="*/ 2147483647 h 1600"/>
              <a:gd name="T8" fmla="*/ 2147483647 w 3884"/>
              <a:gd name="T9" fmla="*/ 2147483647 h 1600"/>
              <a:gd name="T10" fmla="*/ 2147483647 w 3884"/>
              <a:gd name="T11" fmla="*/ 2147483647 h 1600"/>
              <a:gd name="T12" fmla="*/ 0 w 3884"/>
              <a:gd name="T13" fmla="*/ 2147483647 h 1600"/>
              <a:gd name="T14" fmla="*/ 2147483647 w 3884"/>
              <a:gd name="T15" fmla="*/ 2147483647 h 1600"/>
              <a:gd name="T16" fmla="*/ 2147483647 w 3884"/>
              <a:gd name="T17" fmla="*/ 2147483647 h 1600"/>
              <a:gd name="T18" fmla="*/ 2147483647 w 3884"/>
              <a:gd name="T19" fmla="*/ 2147483647 h 1600"/>
              <a:gd name="T20" fmla="*/ 2147483647 w 3884"/>
              <a:gd name="T21" fmla="*/ 2147483647 h 16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884"/>
              <a:gd name="T34" fmla="*/ 0 h 1600"/>
              <a:gd name="T35" fmla="*/ 3884 w 3884"/>
              <a:gd name="T36" fmla="*/ 1600 h 160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884" h="1600">
                <a:moveTo>
                  <a:pt x="297" y="1346"/>
                </a:moveTo>
                <a:cubicBezTo>
                  <a:pt x="918" y="1523"/>
                  <a:pt x="1726" y="1533"/>
                  <a:pt x="2310" y="1448"/>
                </a:cubicBezTo>
                <a:cubicBezTo>
                  <a:pt x="3125" y="1334"/>
                  <a:pt x="3798" y="1192"/>
                  <a:pt x="3810" y="884"/>
                </a:cubicBezTo>
                <a:cubicBezTo>
                  <a:pt x="3822" y="576"/>
                  <a:pt x="3114" y="204"/>
                  <a:pt x="1945" y="137"/>
                </a:cubicBezTo>
                <a:cubicBezTo>
                  <a:pt x="645" y="63"/>
                  <a:pt x="74" y="564"/>
                  <a:pt x="74" y="724"/>
                </a:cubicBezTo>
                <a:cubicBezTo>
                  <a:pt x="74" y="884"/>
                  <a:pt x="394" y="1032"/>
                  <a:pt x="781" y="1072"/>
                </a:cubicBezTo>
                <a:cubicBezTo>
                  <a:pt x="280" y="1135"/>
                  <a:pt x="0" y="912"/>
                  <a:pt x="0" y="724"/>
                </a:cubicBezTo>
                <a:cubicBezTo>
                  <a:pt x="0" y="536"/>
                  <a:pt x="473" y="0"/>
                  <a:pt x="1951" y="68"/>
                </a:cubicBezTo>
                <a:cubicBezTo>
                  <a:pt x="2863" y="110"/>
                  <a:pt x="3884" y="433"/>
                  <a:pt x="3878" y="884"/>
                </a:cubicBezTo>
                <a:cubicBezTo>
                  <a:pt x="3872" y="1335"/>
                  <a:pt x="2873" y="1446"/>
                  <a:pt x="2276" y="1523"/>
                </a:cubicBezTo>
                <a:cubicBezTo>
                  <a:pt x="1679" y="1600"/>
                  <a:pt x="553" y="1580"/>
                  <a:pt x="297" y="1346"/>
                </a:cubicBezTo>
                <a:close/>
              </a:path>
            </a:pathLst>
          </a:custGeom>
          <a:solidFill>
            <a:srgbClr val="DCC05A"/>
          </a:solidFill>
          <a:ln w="9525">
            <a:solidFill>
              <a:srgbClr val="DCC05A"/>
            </a:solidFill>
            <a:round/>
            <a:headEnd/>
            <a:tailEnd/>
          </a:ln>
        </p:spPr>
        <p:txBody>
          <a:bodyPr tIns="91440" bIns="91440" anchor="ctr"/>
          <a:lstStyle/>
          <a:p>
            <a:pPr algn="ctr"/>
            <a:r>
              <a:rPr lang="en-US" sz="1400" b="1">
                <a:solidFill>
                  <a:srgbClr val="000000"/>
                </a:solidFill>
              </a:rPr>
              <a:t>Text</a:t>
            </a:r>
            <a:endParaRPr lang="en-US" sz="1400" b="1" dirty="0">
              <a:solidFill>
                <a:srgbClr val="000000"/>
              </a:solidFill>
            </a:endParaRPr>
          </a:p>
        </p:txBody>
      </p:sp>
      <p:sp>
        <p:nvSpPr>
          <p:cNvPr id="161" name="Freeform 31"/>
          <p:cNvSpPr>
            <a:spLocks/>
          </p:cNvSpPr>
          <p:nvPr/>
        </p:nvSpPr>
        <p:spPr bwMode="gray">
          <a:xfrm>
            <a:off x="3204617" y="4651377"/>
            <a:ext cx="2271713" cy="646113"/>
          </a:xfrm>
          <a:custGeom>
            <a:avLst/>
            <a:gdLst>
              <a:gd name="T0" fmla="*/ 2147483647 w 3884"/>
              <a:gd name="T1" fmla="*/ 2147483647 h 1600"/>
              <a:gd name="T2" fmla="*/ 2147483647 w 3884"/>
              <a:gd name="T3" fmla="*/ 2147483647 h 1600"/>
              <a:gd name="T4" fmla="*/ 2147483647 w 3884"/>
              <a:gd name="T5" fmla="*/ 2147483647 h 1600"/>
              <a:gd name="T6" fmla="*/ 2147483647 w 3884"/>
              <a:gd name="T7" fmla="*/ 2147483647 h 1600"/>
              <a:gd name="T8" fmla="*/ 2147483647 w 3884"/>
              <a:gd name="T9" fmla="*/ 2147483647 h 1600"/>
              <a:gd name="T10" fmla="*/ 2147483647 w 3884"/>
              <a:gd name="T11" fmla="*/ 2147483647 h 1600"/>
              <a:gd name="T12" fmla="*/ 0 w 3884"/>
              <a:gd name="T13" fmla="*/ 2147483647 h 1600"/>
              <a:gd name="T14" fmla="*/ 2147483647 w 3884"/>
              <a:gd name="T15" fmla="*/ 2147483647 h 1600"/>
              <a:gd name="T16" fmla="*/ 2147483647 w 3884"/>
              <a:gd name="T17" fmla="*/ 2147483647 h 1600"/>
              <a:gd name="T18" fmla="*/ 2147483647 w 3884"/>
              <a:gd name="T19" fmla="*/ 2147483647 h 1600"/>
              <a:gd name="T20" fmla="*/ 2147483647 w 3884"/>
              <a:gd name="T21" fmla="*/ 2147483647 h 16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884"/>
              <a:gd name="T34" fmla="*/ 0 h 1600"/>
              <a:gd name="T35" fmla="*/ 3884 w 3884"/>
              <a:gd name="T36" fmla="*/ 1600 h 160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884" h="1600">
                <a:moveTo>
                  <a:pt x="297" y="1346"/>
                </a:moveTo>
                <a:cubicBezTo>
                  <a:pt x="918" y="1523"/>
                  <a:pt x="1726" y="1533"/>
                  <a:pt x="2310" y="1448"/>
                </a:cubicBezTo>
                <a:cubicBezTo>
                  <a:pt x="3125" y="1334"/>
                  <a:pt x="3798" y="1192"/>
                  <a:pt x="3810" y="884"/>
                </a:cubicBezTo>
                <a:cubicBezTo>
                  <a:pt x="3822" y="576"/>
                  <a:pt x="3114" y="204"/>
                  <a:pt x="1945" y="137"/>
                </a:cubicBezTo>
                <a:cubicBezTo>
                  <a:pt x="645" y="63"/>
                  <a:pt x="74" y="564"/>
                  <a:pt x="74" y="724"/>
                </a:cubicBezTo>
                <a:cubicBezTo>
                  <a:pt x="74" y="884"/>
                  <a:pt x="394" y="1032"/>
                  <a:pt x="781" y="1072"/>
                </a:cubicBezTo>
                <a:cubicBezTo>
                  <a:pt x="280" y="1135"/>
                  <a:pt x="0" y="912"/>
                  <a:pt x="0" y="724"/>
                </a:cubicBezTo>
                <a:cubicBezTo>
                  <a:pt x="0" y="536"/>
                  <a:pt x="473" y="0"/>
                  <a:pt x="1951" y="68"/>
                </a:cubicBezTo>
                <a:cubicBezTo>
                  <a:pt x="2863" y="110"/>
                  <a:pt x="3884" y="433"/>
                  <a:pt x="3878" y="884"/>
                </a:cubicBezTo>
                <a:cubicBezTo>
                  <a:pt x="3872" y="1335"/>
                  <a:pt x="2873" y="1446"/>
                  <a:pt x="2276" y="1523"/>
                </a:cubicBezTo>
                <a:cubicBezTo>
                  <a:pt x="1679" y="1600"/>
                  <a:pt x="553" y="1580"/>
                  <a:pt x="297" y="1346"/>
                </a:cubicBezTo>
                <a:close/>
              </a:path>
            </a:pathLst>
          </a:custGeom>
          <a:solidFill>
            <a:srgbClr val="06C245"/>
          </a:solidFill>
          <a:ln w="9525">
            <a:solidFill>
              <a:srgbClr val="06C245"/>
            </a:solidFill>
            <a:round/>
            <a:headEnd/>
            <a:tailEnd/>
          </a:ln>
        </p:spPr>
        <p:txBody>
          <a:bodyPr tIns="91440" bIns="91440" anchor="ctr"/>
          <a:lstStyle/>
          <a:p>
            <a:pPr algn="ctr"/>
            <a:r>
              <a:rPr lang="en-US" sz="1400" b="1">
                <a:solidFill>
                  <a:srgbClr val="000000"/>
                </a:solidFill>
              </a:rPr>
              <a:t>Text</a:t>
            </a:r>
            <a:endParaRPr lang="en-US" sz="1400" b="1" dirty="0">
              <a:solidFill>
                <a:srgbClr val="000000"/>
              </a:solidFill>
            </a:endParaRPr>
          </a:p>
        </p:txBody>
      </p:sp>
      <p:sp>
        <p:nvSpPr>
          <p:cNvPr id="162" name="Rectangle 80"/>
          <p:cNvSpPr>
            <a:spLocks noChangeArrowheads="1"/>
          </p:cNvSpPr>
          <p:nvPr/>
        </p:nvSpPr>
        <p:spPr bwMode="gray">
          <a:xfrm>
            <a:off x="8763475" y="-320040"/>
            <a:ext cx="2114550" cy="1438275"/>
          </a:xfrm>
          <a:prstGeom prst="rect">
            <a:avLst/>
          </a:prstGeom>
          <a:noFill/>
          <a:ln w="9525" algn="ctr">
            <a:noFill/>
            <a:miter lim="800000"/>
            <a:headEnd type="none" w="lg" len="lg"/>
            <a:tailEnd type="none" w="lg" len="lg"/>
          </a:ln>
        </p:spPr>
        <p:txBody>
          <a:bodyPr wrap="none" tIns="91440" bIns="91440" anchor="ctr"/>
          <a:lstStyle/>
          <a:p>
            <a:pPr marL="342900" indent="-342900" algn="l">
              <a:buClr>
                <a:srgbClr val="C41300"/>
              </a:buClr>
              <a:buSzPct val="125000"/>
              <a:buFont typeface="Wingdings 2" pitchFamily="18" charset="2"/>
              <a:buChar char=""/>
            </a:pPr>
            <a:r>
              <a:rPr lang="en-US" sz="1600" b="1" dirty="0">
                <a:solidFill>
                  <a:srgbClr val="000000"/>
                </a:solidFill>
                <a:latin typeface="+mn-lt"/>
              </a:rPr>
              <a:t>Red</a:t>
            </a:r>
          </a:p>
          <a:p>
            <a:pPr marL="342900" indent="-342900" algn="l">
              <a:buClr>
                <a:srgbClr val="CFA649"/>
              </a:buClr>
              <a:buSzPct val="125000"/>
              <a:buFont typeface="Wingdings 2" pitchFamily="18" charset="2"/>
              <a:buChar char=""/>
            </a:pPr>
            <a:r>
              <a:rPr lang="en-US" sz="1600" b="1" dirty="0">
                <a:solidFill>
                  <a:srgbClr val="000000"/>
                </a:solidFill>
                <a:latin typeface="+mn-lt"/>
              </a:rPr>
              <a:t>Yellow</a:t>
            </a:r>
          </a:p>
          <a:p>
            <a:pPr marL="342900" indent="-342900" algn="l">
              <a:buClr>
                <a:srgbClr val="06C245"/>
              </a:buClr>
              <a:buSzPct val="125000"/>
              <a:buFont typeface="Wingdings 2" pitchFamily="18" charset="2"/>
              <a:buChar char=""/>
            </a:pPr>
            <a:r>
              <a:rPr lang="en-US" sz="1600" b="1" dirty="0">
                <a:solidFill>
                  <a:srgbClr val="000000"/>
                </a:solidFill>
                <a:latin typeface="+mn-lt"/>
              </a:rPr>
              <a:t>Green</a:t>
            </a:r>
          </a:p>
        </p:txBody>
      </p:sp>
      <p:grpSp>
        <p:nvGrpSpPr>
          <p:cNvPr id="163" name="Group 81"/>
          <p:cNvGrpSpPr>
            <a:grpSpLocks/>
          </p:cNvGrpSpPr>
          <p:nvPr/>
        </p:nvGrpSpPr>
        <p:grpSpPr bwMode="auto">
          <a:xfrm>
            <a:off x="8511379" y="4508500"/>
            <a:ext cx="1387477" cy="2368553"/>
            <a:chOff x="4487" y="896"/>
            <a:chExt cx="874" cy="1492"/>
          </a:xfrm>
        </p:grpSpPr>
        <p:grpSp>
          <p:nvGrpSpPr>
            <p:cNvPr id="164" name="Group 82"/>
            <p:cNvGrpSpPr>
              <a:grpSpLocks/>
            </p:cNvGrpSpPr>
            <p:nvPr/>
          </p:nvGrpSpPr>
          <p:grpSpPr bwMode="auto">
            <a:xfrm>
              <a:off x="4487" y="896"/>
              <a:ext cx="874" cy="1492"/>
              <a:chOff x="2526" y="760"/>
              <a:chExt cx="874" cy="1492"/>
            </a:xfrm>
          </p:grpSpPr>
          <p:sp>
            <p:nvSpPr>
              <p:cNvPr id="168" name="Freeform 83"/>
              <p:cNvSpPr>
                <a:spLocks noChangeAspect="1"/>
              </p:cNvSpPr>
              <p:nvPr>
                <p:custDataLst>
                  <p:tags r:id="rId4"/>
                </p:custDataLst>
              </p:nvPr>
            </p:nvSpPr>
            <p:spPr bwMode="gray">
              <a:xfrm>
                <a:off x="2529" y="896"/>
                <a:ext cx="235" cy="307"/>
              </a:xfrm>
              <a:custGeom>
                <a:avLst/>
                <a:gdLst>
                  <a:gd name="T0" fmla="*/ 0 w 485"/>
                  <a:gd name="T1" fmla="*/ 0 h 630"/>
                  <a:gd name="T2" fmla="*/ 0 w 485"/>
                  <a:gd name="T3" fmla="*/ 0 h 630"/>
                  <a:gd name="T4" fmla="*/ 0 w 485"/>
                  <a:gd name="T5" fmla="*/ 0 h 630"/>
                  <a:gd name="T6" fmla="*/ 0 w 485"/>
                  <a:gd name="T7" fmla="*/ 0 h 630"/>
                  <a:gd name="T8" fmla="*/ 0 w 485"/>
                  <a:gd name="T9" fmla="*/ 0 h 630"/>
                  <a:gd name="T10" fmla="*/ 0 w 485"/>
                  <a:gd name="T11" fmla="*/ 0 h 630"/>
                  <a:gd name="T12" fmla="*/ 0 w 485"/>
                  <a:gd name="T13" fmla="*/ 0 h 630"/>
                  <a:gd name="T14" fmla="*/ 0 w 485"/>
                  <a:gd name="T15" fmla="*/ 0 h 630"/>
                  <a:gd name="T16" fmla="*/ 0 w 485"/>
                  <a:gd name="T17" fmla="*/ 0 h 630"/>
                  <a:gd name="T18" fmla="*/ 0 w 485"/>
                  <a:gd name="T19" fmla="*/ 0 h 630"/>
                  <a:gd name="T20" fmla="*/ 0 w 485"/>
                  <a:gd name="T21" fmla="*/ 0 h 630"/>
                  <a:gd name="T22" fmla="*/ 0 w 485"/>
                  <a:gd name="T23" fmla="*/ 0 h 630"/>
                  <a:gd name="T24" fmla="*/ 0 w 485"/>
                  <a:gd name="T25" fmla="*/ 0 h 630"/>
                  <a:gd name="T26" fmla="*/ 0 w 485"/>
                  <a:gd name="T27" fmla="*/ 0 h 630"/>
                  <a:gd name="T28" fmla="*/ 0 w 485"/>
                  <a:gd name="T29" fmla="*/ 0 h 630"/>
                  <a:gd name="T30" fmla="*/ 0 w 485"/>
                  <a:gd name="T31" fmla="*/ 0 h 630"/>
                  <a:gd name="T32" fmla="*/ 0 w 485"/>
                  <a:gd name="T33" fmla="*/ 0 h 630"/>
                  <a:gd name="T34" fmla="*/ 0 w 485"/>
                  <a:gd name="T35" fmla="*/ 0 h 630"/>
                  <a:gd name="T36" fmla="*/ 0 w 485"/>
                  <a:gd name="T37" fmla="*/ 0 h 630"/>
                  <a:gd name="T38" fmla="*/ 0 w 485"/>
                  <a:gd name="T39" fmla="*/ 0 h 630"/>
                  <a:gd name="T40" fmla="*/ 0 w 485"/>
                  <a:gd name="T41" fmla="*/ 0 h 630"/>
                  <a:gd name="T42" fmla="*/ 0 w 485"/>
                  <a:gd name="T43" fmla="*/ 0 h 630"/>
                  <a:gd name="T44" fmla="*/ 0 w 485"/>
                  <a:gd name="T45" fmla="*/ 0 h 630"/>
                  <a:gd name="T46" fmla="*/ 0 w 485"/>
                  <a:gd name="T47" fmla="*/ 0 h 630"/>
                  <a:gd name="T48" fmla="*/ 0 w 485"/>
                  <a:gd name="T49" fmla="*/ 0 h 630"/>
                  <a:gd name="T50" fmla="*/ 0 w 485"/>
                  <a:gd name="T51" fmla="*/ 0 h 630"/>
                  <a:gd name="T52" fmla="*/ 0 w 485"/>
                  <a:gd name="T53" fmla="*/ 0 h 630"/>
                  <a:gd name="T54" fmla="*/ 0 w 485"/>
                  <a:gd name="T55" fmla="*/ 0 h 630"/>
                  <a:gd name="T56" fmla="*/ 0 w 485"/>
                  <a:gd name="T57" fmla="*/ 0 h 630"/>
                  <a:gd name="T58" fmla="*/ 0 w 485"/>
                  <a:gd name="T59" fmla="*/ 0 h 630"/>
                  <a:gd name="T60" fmla="*/ 0 w 485"/>
                  <a:gd name="T61" fmla="*/ 0 h 630"/>
                  <a:gd name="T62" fmla="*/ 0 w 485"/>
                  <a:gd name="T63" fmla="*/ 0 h 63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485"/>
                  <a:gd name="T97" fmla="*/ 0 h 630"/>
                  <a:gd name="T98" fmla="*/ 485 w 485"/>
                  <a:gd name="T99" fmla="*/ 630 h 630"/>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485" h="630">
                    <a:moveTo>
                      <a:pt x="0" y="0"/>
                    </a:moveTo>
                    <a:lnTo>
                      <a:pt x="485" y="0"/>
                    </a:lnTo>
                    <a:lnTo>
                      <a:pt x="485" y="624"/>
                    </a:lnTo>
                    <a:lnTo>
                      <a:pt x="482" y="624"/>
                    </a:lnTo>
                    <a:lnTo>
                      <a:pt x="480" y="624"/>
                    </a:lnTo>
                    <a:lnTo>
                      <a:pt x="476" y="626"/>
                    </a:lnTo>
                    <a:lnTo>
                      <a:pt x="469" y="627"/>
                    </a:lnTo>
                    <a:lnTo>
                      <a:pt x="465" y="627"/>
                    </a:lnTo>
                    <a:lnTo>
                      <a:pt x="462" y="627"/>
                    </a:lnTo>
                    <a:lnTo>
                      <a:pt x="458" y="627"/>
                    </a:lnTo>
                    <a:lnTo>
                      <a:pt x="452" y="627"/>
                    </a:lnTo>
                    <a:lnTo>
                      <a:pt x="448" y="627"/>
                    </a:lnTo>
                    <a:lnTo>
                      <a:pt x="443" y="629"/>
                    </a:lnTo>
                    <a:lnTo>
                      <a:pt x="439" y="629"/>
                    </a:lnTo>
                    <a:lnTo>
                      <a:pt x="433" y="630"/>
                    </a:lnTo>
                    <a:lnTo>
                      <a:pt x="427" y="629"/>
                    </a:lnTo>
                    <a:lnTo>
                      <a:pt x="421" y="629"/>
                    </a:lnTo>
                    <a:lnTo>
                      <a:pt x="414" y="629"/>
                    </a:lnTo>
                    <a:lnTo>
                      <a:pt x="407" y="629"/>
                    </a:lnTo>
                    <a:lnTo>
                      <a:pt x="402" y="629"/>
                    </a:lnTo>
                    <a:lnTo>
                      <a:pt x="395" y="627"/>
                    </a:lnTo>
                    <a:lnTo>
                      <a:pt x="388" y="627"/>
                    </a:lnTo>
                    <a:lnTo>
                      <a:pt x="382" y="627"/>
                    </a:lnTo>
                    <a:lnTo>
                      <a:pt x="375" y="626"/>
                    </a:lnTo>
                    <a:lnTo>
                      <a:pt x="367" y="624"/>
                    </a:lnTo>
                    <a:lnTo>
                      <a:pt x="360" y="624"/>
                    </a:lnTo>
                    <a:lnTo>
                      <a:pt x="353" y="623"/>
                    </a:lnTo>
                    <a:lnTo>
                      <a:pt x="345" y="620"/>
                    </a:lnTo>
                    <a:lnTo>
                      <a:pt x="339" y="618"/>
                    </a:lnTo>
                    <a:lnTo>
                      <a:pt x="331" y="616"/>
                    </a:lnTo>
                    <a:lnTo>
                      <a:pt x="324" y="615"/>
                    </a:lnTo>
                    <a:lnTo>
                      <a:pt x="316" y="611"/>
                    </a:lnTo>
                    <a:lnTo>
                      <a:pt x="308" y="608"/>
                    </a:lnTo>
                    <a:lnTo>
                      <a:pt x="303" y="605"/>
                    </a:lnTo>
                    <a:lnTo>
                      <a:pt x="296" y="601"/>
                    </a:lnTo>
                    <a:lnTo>
                      <a:pt x="288" y="597"/>
                    </a:lnTo>
                    <a:lnTo>
                      <a:pt x="281" y="592"/>
                    </a:lnTo>
                    <a:lnTo>
                      <a:pt x="274" y="589"/>
                    </a:lnTo>
                    <a:lnTo>
                      <a:pt x="268" y="584"/>
                    </a:lnTo>
                    <a:lnTo>
                      <a:pt x="262" y="578"/>
                    </a:lnTo>
                    <a:lnTo>
                      <a:pt x="256" y="573"/>
                    </a:lnTo>
                    <a:lnTo>
                      <a:pt x="249" y="566"/>
                    </a:lnTo>
                    <a:lnTo>
                      <a:pt x="243" y="560"/>
                    </a:lnTo>
                    <a:lnTo>
                      <a:pt x="239" y="554"/>
                    </a:lnTo>
                    <a:lnTo>
                      <a:pt x="232" y="547"/>
                    </a:lnTo>
                    <a:lnTo>
                      <a:pt x="228" y="539"/>
                    </a:lnTo>
                    <a:lnTo>
                      <a:pt x="224" y="532"/>
                    </a:lnTo>
                    <a:lnTo>
                      <a:pt x="217" y="524"/>
                    </a:lnTo>
                    <a:lnTo>
                      <a:pt x="214" y="514"/>
                    </a:lnTo>
                    <a:lnTo>
                      <a:pt x="210" y="505"/>
                    </a:lnTo>
                    <a:lnTo>
                      <a:pt x="206" y="495"/>
                    </a:lnTo>
                    <a:lnTo>
                      <a:pt x="203" y="483"/>
                    </a:lnTo>
                    <a:lnTo>
                      <a:pt x="200" y="473"/>
                    </a:lnTo>
                    <a:lnTo>
                      <a:pt x="196" y="462"/>
                    </a:lnTo>
                    <a:lnTo>
                      <a:pt x="195" y="452"/>
                    </a:lnTo>
                    <a:lnTo>
                      <a:pt x="194" y="438"/>
                    </a:lnTo>
                    <a:lnTo>
                      <a:pt x="192" y="426"/>
                    </a:lnTo>
                    <a:lnTo>
                      <a:pt x="189" y="412"/>
                    </a:lnTo>
                    <a:lnTo>
                      <a:pt x="189" y="398"/>
                    </a:lnTo>
                    <a:lnTo>
                      <a:pt x="189" y="382"/>
                    </a:lnTo>
                    <a:lnTo>
                      <a:pt x="192" y="369"/>
                    </a:lnTo>
                    <a:lnTo>
                      <a:pt x="194" y="352"/>
                    </a:lnTo>
                    <a:lnTo>
                      <a:pt x="195" y="336"/>
                    </a:lnTo>
                    <a:lnTo>
                      <a:pt x="0" y="0"/>
                    </a:lnTo>
                    <a:close/>
                  </a:path>
                </a:pathLst>
              </a:custGeom>
              <a:solidFill>
                <a:schemeClr val="bg2"/>
              </a:solidFill>
              <a:ln w="9525">
                <a:noFill/>
                <a:round/>
                <a:headEnd/>
                <a:tailEnd/>
              </a:ln>
            </p:spPr>
            <p:txBody>
              <a:bodyPr/>
              <a:lstStyle/>
              <a:p>
                <a:endParaRPr lang="en-US">
                  <a:latin typeface="+mn-lt"/>
                </a:endParaRPr>
              </a:p>
            </p:txBody>
          </p:sp>
          <p:sp>
            <p:nvSpPr>
              <p:cNvPr id="169" name="Freeform 84"/>
              <p:cNvSpPr>
                <a:spLocks noChangeAspect="1"/>
              </p:cNvSpPr>
              <p:nvPr>
                <p:custDataLst>
                  <p:tags r:id="rId5"/>
                </p:custDataLst>
              </p:nvPr>
            </p:nvSpPr>
            <p:spPr bwMode="gray">
              <a:xfrm>
                <a:off x="2526" y="1287"/>
                <a:ext cx="237" cy="307"/>
              </a:xfrm>
              <a:custGeom>
                <a:avLst/>
                <a:gdLst>
                  <a:gd name="T0" fmla="*/ 0 w 484"/>
                  <a:gd name="T1" fmla="*/ 0 h 632"/>
                  <a:gd name="T2" fmla="*/ 0 w 484"/>
                  <a:gd name="T3" fmla="*/ 0 h 632"/>
                  <a:gd name="T4" fmla="*/ 0 w 484"/>
                  <a:gd name="T5" fmla="*/ 0 h 632"/>
                  <a:gd name="T6" fmla="*/ 0 w 484"/>
                  <a:gd name="T7" fmla="*/ 0 h 632"/>
                  <a:gd name="T8" fmla="*/ 0 w 484"/>
                  <a:gd name="T9" fmla="*/ 0 h 632"/>
                  <a:gd name="T10" fmla="*/ 0 w 484"/>
                  <a:gd name="T11" fmla="*/ 0 h 632"/>
                  <a:gd name="T12" fmla="*/ 0 w 484"/>
                  <a:gd name="T13" fmla="*/ 0 h 632"/>
                  <a:gd name="T14" fmla="*/ 0 w 484"/>
                  <a:gd name="T15" fmla="*/ 0 h 632"/>
                  <a:gd name="T16" fmla="*/ 0 w 484"/>
                  <a:gd name="T17" fmla="*/ 0 h 632"/>
                  <a:gd name="T18" fmla="*/ 0 w 484"/>
                  <a:gd name="T19" fmla="*/ 0 h 632"/>
                  <a:gd name="T20" fmla="*/ 0 w 484"/>
                  <a:gd name="T21" fmla="*/ 0 h 632"/>
                  <a:gd name="T22" fmla="*/ 0 w 484"/>
                  <a:gd name="T23" fmla="*/ 0 h 632"/>
                  <a:gd name="T24" fmla="*/ 0 w 484"/>
                  <a:gd name="T25" fmla="*/ 0 h 632"/>
                  <a:gd name="T26" fmla="*/ 0 w 484"/>
                  <a:gd name="T27" fmla="*/ 0 h 632"/>
                  <a:gd name="T28" fmla="*/ 0 w 484"/>
                  <a:gd name="T29" fmla="*/ 0 h 632"/>
                  <a:gd name="T30" fmla="*/ 0 w 484"/>
                  <a:gd name="T31" fmla="*/ 0 h 632"/>
                  <a:gd name="T32" fmla="*/ 0 w 484"/>
                  <a:gd name="T33" fmla="*/ 0 h 632"/>
                  <a:gd name="T34" fmla="*/ 0 w 484"/>
                  <a:gd name="T35" fmla="*/ 0 h 632"/>
                  <a:gd name="T36" fmla="*/ 0 w 484"/>
                  <a:gd name="T37" fmla="*/ 0 h 632"/>
                  <a:gd name="T38" fmla="*/ 0 w 484"/>
                  <a:gd name="T39" fmla="*/ 0 h 632"/>
                  <a:gd name="T40" fmla="*/ 0 w 484"/>
                  <a:gd name="T41" fmla="*/ 0 h 632"/>
                  <a:gd name="T42" fmla="*/ 0 w 484"/>
                  <a:gd name="T43" fmla="*/ 0 h 632"/>
                  <a:gd name="T44" fmla="*/ 0 w 484"/>
                  <a:gd name="T45" fmla="*/ 0 h 632"/>
                  <a:gd name="T46" fmla="*/ 0 w 484"/>
                  <a:gd name="T47" fmla="*/ 0 h 632"/>
                  <a:gd name="T48" fmla="*/ 0 w 484"/>
                  <a:gd name="T49" fmla="*/ 0 h 632"/>
                  <a:gd name="T50" fmla="*/ 0 w 484"/>
                  <a:gd name="T51" fmla="*/ 0 h 632"/>
                  <a:gd name="T52" fmla="*/ 0 w 484"/>
                  <a:gd name="T53" fmla="*/ 0 h 632"/>
                  <a:gd name="T54" fmla="*/ 0 w 484"/>
                  <a:gd name="T55" fmla="*/ 0 h 632"/>
                  <a:gd name="T56" fmla="*/ 0 w 484"/>
                  <a:gd name="T57" fmla="*/ 0 h 632"/>
                  <a:gd name="T58" fmla="*/ 0 w 484"/>
                  <a:gd name="T59" fmla="*/ 0 h 632"/>
                  <a:gd name="T60" fmla="*/ 0 w 484"/>
                  <a:gd name="T61" fmla="*/ 0 h 632"/>
                  <a:gd name="T62" fmla="*/ 0 w 484"/>
                  <a:gd name="T63" fmla="*/ 0 h 632"/>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484"/>
                  <a:gd name="T97" fmla="*/ 0 h 632"/>
                  <a:gd name="T98" fmla="*/ 484 w 484"/>
                  <a:gd name="T99" fmla="*/ 632 h 632"/>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484" h="632">
                    <a:moveTo>
                      <a:pt x="0" y="0"/>
                    </a:moveTo>
                    <a:lnTo>
                      <a:pt x="484" y="0"/>
                    </a:lnTo>
                    <a:lnTo>
                      <a:pt x="484" y="625"/>
                    </a:lnTo>
                    <a:lnTo>
                      <a:pt x="482" y="625"/>
                    </a:lnTo>
                    <a:lnTo>
                      <a:pt x="480" y="625"/>
                    </a:lnTo>
                    <a:lnTo>
                      <a:pt x="474" y="627"/>
                    </a:lnTo>
                    <a:lnTo>
                      <a:pt x="469" y="627"/>
                    </a:lnTo>
                    <a:lnTo>
                      <a:pt x="465" y="627"/>
                    </a:lnTo>
                    <a:lnTo>
                      <a:pt x="462" y="629"/>
                    </a:lnTo>
                    <a:lnTo>
                      <a:pt x="456" y="629"/>
                    </a:lnTo>
                    <a:lnTo>
                      <a:pt x="452" y="629"/>
                    </a:lnTo>
                    <a:lnTo>
                      <a:pt x="447" y="629"/>
                    </a:lnTo>
                    <a:lnTo>
                      <a:pt x="443" y="631"/>
                    </a:lnTo>
                    <a:lnTo>
                      <a:pt x="437" y="631"/>
                    </a:lnTo>
                    <a:lnTo>
                      <a:pt x="432" y="632"/>
                    </a:lnTo>
                    <a:lnTo>
                      <a:pt x="426" y="631"/>
                    </a:lnTo>
                    <a:lnTo>
                      <a:pt x="420" y="631"/>
                    </a:lnTo>
                    <a:lnTo>
                      <a:pt x="416" y="631"/>
                    </a:lnTo>
                    <a:lnTo>
                      <a:pt x="409" y="631"/>
                    </a:lnTo>
                    <a:lnTo>
                      <a:pt x="401" y="631"/>
                    </a:lnTo>
                    <a:lnTo>
                      <a:pt x="394" y="629"/>
                    </a:lnTo>
                    <a:lnTo>
                      <a:pt x="388" y="629"/>
                    </a:lnTo>
                    <a:lnTo>
                      <a:pt x="381" y="629"/>
                    </a:lnTo>
                    <a:lnTo>
                      <a:pt x="373" y="627"/>
                    </a:lnTo>
                    <a:lnTo>
                      <a:pt x="366" y="625"/>
                    </a:lnTo>
                    <a:lnTo>
                      <a:pt x="358" y="625"/>
                    </a:lnTo>
                    <a:lnTo>
                      <a:pt x="353" y="624"/>
                    </a:lnTo>
                    <a:lnTo>
                      <a:pt x="345" y="621"/>
                    </a:lnTo>
                    <a:lnTo>
                      <a:pt x="338" y="620"/>
                    </a:lnTo>
                    <a:lnTo>
                      <a:pt x="330" y="617"/>
                    </a:lnTo>
                    <a:lnTo>
                      <a:pt x="324" y="616"/>
                    </a:lnTo>
                    <a:lnTo>
                      <a:pt x="316" y="613"/>
                    </a:lnTo>
                    <a:lnTo>
                      <a:pt x="309" y="609"/>
                    </a:lnTo>
                    <a:lnTo>
                      <a:pt x="301" y="606"/>
                    </a:lnTo>
                    <a:lnTo>
                      <a:pt x="294" y="603"/>
                    </a:lnTo>
                    <a:lnTo>
                      <a:pt x="287" y="598"/>
                    </a:lnTo>
                    <a:lnTo>
                      <a:pt x="281" y="594"/>
                    </a:lnTo>
                    <a:lnTo>
                      <a:pt x="274" y="590"/>
                    </a:lnTo>
                    <a:lnTo>
                      <a:pt x="268" y="586"/>
                    </a:lnTo>
                    <a:lnTo>
                      <a:pt x="262" y="579"/>
                    </a:lnTo>
                    <a:lnTo>
                      <a:pt x="255" y="575"/>
                    </a:lnTo>
                    <a:lnTo>
                      <a:pt x="248" y="568"/>
                    </a:lnTo>
                    <a:lnTo>
                      <a:pt x="244" y="561"/>
                    </a:lnTo>
                    <a:lnTo>
                      <a:pt x="237" y="556"/>
                    </a:lnTo>
                    <a:lnTo>
                      <a:pt x="232" y="549"/>
                    </a:lnTo>
                    <a:lnTo>
                      <a:pt x="226" y="541"/>
                    </a:lnTo>
                    <a:lnTo>
                      <a:pt x="223" y="533"/>
                    </a:lnTo>
                    <a:lnTo>
                      <a:pt x="218" y="524"/>
                    </a:lnTo>
                    <a:lnTo>
                      <a:pt x="214" y="515"/>
                    </a:lnTo>
                    <a:lnTo>
                      <a:pt x="208" y="505"/>
                    </a:lnTo>
                    <a:lnTo>
                      <a:pt x="206" y="496"/>
                    </a:lnTo>
                    <a:lnTo>
                      <a:pt x="202" y="485"/>
                    </a:lnTo>
                    <a:lnTo>
                      <a:pt x="199" y="475"/>
                    </a:lnTo>
                    <a:lnTo>
                      <a:pt x="198" y="465"/>
                    </a:lnTo>
                    <a:lnTo>
                      <a:pt x="193" y="452"/>
                    </a:lnTo>
                    <a:lnTo>
                      <a:pt x="192" y="440"/>
                    </a:lnTo>
                    <a:lnTo>
                      <a:pt x="191" y="428"/>
                    </a:lnTo>
                    <a:lnTo>
                      <a:pt x="191" y="413"/>
                    </a:lnTo>
                    <a:lnTo>
                      <a:pt x="191" y="401"/>
                    </a:lnTo>
                    <a:lnTo>
                      <a:pt x="191" y="384"/>
                    </a:lnTo>
                    <a:lnTo>
                      <a:pt x="191" y="369"/>
                    </a:lnTo>
                    <a:lnTo>
                      <a:pt x="192" y="354"/>
                    </a:lnTo>
                    <a:lnTo>
                      <a:pt x="193" y="338"/>
                    </a:lnTo>
                    <a:lnTo>
                      <a:pt x="0" y="0"/>
                    </a:lnTo>
                    <a:close/>
                  </a:path>
                </a:pathLst>
              </a:custGeom>
              <a:solidFill>
                <a:schemeClr val="bg2"/>
              </a:solidFill>
              <a:ln w="9525">
                <a:noFill/>
                <a:round/>
                <a:headEnd/>
                <a:tailEnd/>
              </a:ln>
            </p:spPr>
            <p:txBody>
              <a:bodyPr/>
              <a:lstStyle/>
              <a:p>
                <a:endParaRPr lang="en-US">
                  <a:latin typeface="+mn-lt"/>
                </a:endParaRPr>
              </a:p>
            </p:txBody>
          </p:sp>
          <p:sp>
            <p:nvSpPr>
              <p:cNvPr id="170" name="Freeform 85"/>
              <p:cNvSpPr>
                <a:spLocks noChangeAspect="1"/>
              </p:cNvSpPr>
              <p:nvPr>
                <p:custDataLst>
                  <p:tags r:id="rId6"/>
                </p:custDataLst>
              </p:nvPr>
            </p:nvSpPr>
            <p:spPr bwMode="gray">
              <a:xfrm>
                <a:off x="2526" y="1680"/>
                <a:ext cx="237" cy="307"/>
              </a:xfrm>
              <a:custGeom>
                <a:avLst/>
                <a:gdLst>
                  <a:gd name="T0" fmla="*/ 0 w 484"/>
                  <a:gd name="T1" fmla="*/ 0 h 631"/>
                  <a:gd name="T2" fmla="*/ 0 w 484"/>
                  <a:gd name="T3" fmla="*/ 0 h 631"/>
                  <a:gd name="T4" fmla="*/ 0 w 484"/>
                  <a:gd name="T5" fmla="*/ 0 h 631"/>
                  <a:gd name="T6" fmla="*/ 0 w 484"/>
                  <a:gd name="T7" fmla="*/ 0 h 631"/>
                  <a:gd name="T8" fmla="*/ 0 w 484"/>
                  <a:gd name="T9" fmla="*/ 0 h 631"/>
                  <a:gd name="T10" fmla="*/ 0 w 484"/>
                  <a:gd name="T11" fmla="*/ 0 h 631"/>
                  <a:gd name="T12" fmla="*/ 0 w 484"/>
                  <a:gd name="T13" fmla="*/ 0 h 631"/>
                  <a:gd name="T14" fmla="*/ 0 w 484"/>
                  <a:gd name="T15" fmla="*/ 0 h 631"/>
                  <a:gd name="T16" fmla="*/ 0 w 484"/>
                  <a:gd name="T17" fmla="*/ 0 h 631"/>
                  <a:gd name="T18" fmla="*/ 0 w 484"/>
                  <a:gd name="T19" fmla="*/ 0 h 631"/>
                  <a:gd name="T20" fmla="*/ 0 w 484"/>
                  <a:gd name="T21" fmla="*/ 0 h 631"/>
                  <a:gd name="T22" fmla="*/ 0 w 484"/>
                  <a:gd name="T23" fmla="*/ 0 h 631"/>
                  <a:gd name="T24" fmla="*/ 0 w 484"/>
                  <a:gd name="T25" fmla="*/ 0 h 631"/>
                  <a:gd name="T26" fmla="*/ 0 w 484"/>
                  <a:gd name="T27" fmla="*/ 0 h 631"/>
                  <a:gd name="T28" fmla="*/ 0 w 484"/>
                  <a:gd name="T29" fmla="*/ 0 h 631"/>
                  <a:gd name="T30" fmla="*/ 0 w 484"/>
                  <a:gd name="T31" fmla="*/ 0 h 631"/>
                  <a:gd name="T32" fmla="*/ 0 w 484"/>
                  <a:gd name="T33" fmla="*/ 0 h 631"/>
                  <a:gd name="T34" fmla="*/ 0 w 484"/>
                  <a:gd name="T35" fmla="*/ 0 h 631"/>
                  <a:gd name="T36" fmla="*/ 0 w 484"/>
                  <a:gd name="T37" fmla="*/ 0 h 631"/>
                  <a:gd name="T38" fmla="*/ 0 w 484"/>
                  <a:gd name="T39" fmla="*/ 0 h 631"/>
                  <a:gd name="T40" fmla="*/ 0 w 484"/>
                  <a:gd name="T41" fmla="*/ 0 h 631"/>
                  <a:gd name="T42" fmla="*/ 0 w 484"/>
                  <a:gd name="T43" fmla="*/ 0 h 631"/>
                  <a:gd name="T44" fmla="*/ 0 w 484"/>
                  <a:gd name="T45" fmla="*/ 0 h 631"/>
                  <a:gd name="T46" fmla="*/ 0 w 484"/>
                  <a:gd name="T47" fmla="*/ 0 h 631"/>
                  <a:gd name="T48" fmla="*/ 0 w 484"/>
                  <a:gd name="T49" fmla="*/ 0 h 631"/>
                  <a:gd name="T50" fmla="*/ 0 w 484"/>
                  <a:gd name="T51" fmla="*/ 0 h 631"/>
                  <a:gd name="T52" fmla="*/ 0 w 484"/>
                  <a:gd name="T53" fmla="*/ 0 h 631"/>
                  <a:gd name="T54" fmla="*/ 0 w 484"/>
                  <a:gd name="T55" fmla="*/ 0 h 631"/>
                  <a:gd name="T56" fmla="*/ 0 w 484"/>
                  <a:gd name="T57" fmla="*/ 0 h 631"/>
                  <a:gd name="T58" fmla="*/ 0 w 484"/>
                  <a:gd name="T59" fmla="*/ 0 h 631"/>
                  <a:gd name="T60" fmla="*/ 0 w 484"/>
                  <a:gd name="T61" fmla="*/ 0 h 631"/>
                  <a:gd name="T62" fmla="*/ 0 w 484"/>
                  <a:gd name="T63" fmla="*/ 0 h 631"/>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484"/>
                  <a:gd name="T97" fmla="*/ 0 h 631"/>
                  <a:gd name="T98" fmla="*/ 484 w 484"/>
                  <a:gd name="T99" fmla="*/ 631 h 631"/>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484" h="631">
                    <a:moveTo>
                      <a:pt x="0" y="0"/>
                    </a:moveTo>
                    <a:lnTo>
                      <a:pt x="484" y="0"/>
                    </a:lnTo>
                    <a:lnTo>
                      <a:pt x="484" y="626"/>
                    </a:lnTo>
                    <a:lnTo>
                      <a:pt x="482" y="626"/>
                    </a:lnTo>
                    <a:lnTo>
                      <a:pt x="480" y="626"/>
                    </a:lnTo>
                    <a:lnTo>
                      <a:pt x="474" y="626"/>
                    </a:lnTo>
                    <a:lnTo>
                      <a:pt x="469" y="629"/>
                    </a:lnTo>
                    <a:lnTo>
                      <a:pt x="465" y="629"/>
                    </a:lnTo>
                    <a:lnTo>
                      <a:pt x="462" y="629"/>
                    </a:lnTo>
                    <a:lnTo>
                      <a:pt x="456" y="629"/>
                    </a:lnTo>
                    <a:lnTo>
                      <a:pt x="452" y="629"/>
                    </a:lnTo>
                    <a:lnTo>
                      <a:pt x="447" y="629"/>
                    </a:lnTo>
                    <a:lnTo>
                      <a:pt x="443" y="630"/>
                    </a:lnTo>
                    <a:lnTo>
                      <a:pt x="437" y="630"/>
                    </a:lnTo>
                    <a:lnTo>
                      <a:pt x="432" y="631"/>
                    </a:lnTo>
                    <a:lnTo>
                      <a:pt x="426" y="630"/>
                    </a:lnTo>
                    <a:lnTo>
                      <a:pt x="420" y="630"/>
                    </a:lnTo>
                    <a:lnTo>
                      <a:pt x="416" y="630"/>
                    </a:lnTo>
                    <a:lnTo>
                      <a:pt x="409" y="630"/>
                    </a:lnTo>
                    <a:lnTo>
                      <a:pt x="401" y="630"/>
                    </a:lnTo>
                    <a:lnTo>
                      <a:pt x="394" y="629"/>
                    </a:lnTo>
                    <a:lnTo>
                      <a:pt x="388" y="629"/>
                    </a:lnTo>
                    <a:lnTo>
                      <a:pt x="381" y="629"/>
                    </a:lnTo>
                    <a:lnTo>
                      <a:pt x="373" y="626"/>
                    </a:lnTo>
                    <a:lnTo>
                      <a:pt x="366" y="626"/>
                    </a:lnTo>
                    <a:lnTo>
                      <a:pt x="358" y="624"/>
                    </a:lnTo>
                    <a:lnTo>
                      <a:pt x="353" y="623"/>
                    </a:lnTo>
                    <a:lnTo>
                      <a:pt x="346" y="622"/>
                    </a:lnTo>
                    <a:lnTo>
                      <a:pt x="338" y="620"/>
                    </a:lnTo>
                    <a:lnTo>
                      <a:pt x="331" y="616"/>
                    </a:lnTo>
                    <a:lnTo>
                      <a:pt x="324" y="615"/>
                    </a:lnTo>
                    <a:lnTo>
                      <a:pt x="317" y="612"/>
                    </a:lnTo>
                    <a:lnTo>
                      <a:pt x="309" y="609"/>
                    </a:lnTo>
                    <a:lnTo>
                      <a:pt x="302" y="605"/>
                    </a:lnTo>
                    <a:lnTo>
                      <a:pt x="294" y="603"/>
                    </a:lnTo>
                    <a:lnTo>
                      <a:pt x="287" y="597"/>
                    </a:lnTo>
                    <a:lnTo>
                      <a:pt x="281" y="594"/>
                    </a:lnTo>
                    <a:lnTo>
                      <a:pt x="274" y="589"/>
                    </a:lnTo>
                    <a:lnTo>
                      <a:pt x="268" y="585"/>
                    </a:lnTo>
                    <a:lnTo>
                      <a:pt x="262" y="578"/>
                    </a:lnTo>
                    <a:lnTo>
                      <a:pt x="255" y="574"/>
                    </a:lnTo>
                    <a:lnTo>
                      <a:pt x="251" y="567"/>
                    </a:lnTo>
                    <a:lnTo>
                      <a:pt x="244" y="560"/>
                    </a:lnTo>
                    <a:lnTo>
                      <a:pt x="237" y="555"/>
                    </a:lnTo>
                    <a:lnTo>
                      <a:pt x="233" y="548"/>
                    </a:lnTo>
                    <a:lnTo>
                      <a:pt x="228" y="540"/>
                    </a:lnTo>
                    <a:lnTo>
                      <a:pt x="223" y="532"/>
                    </a:lnTo>
                    <a:lnTo>
                      <a:pt x="218" y="522"/>
                    </a:lnTo>
                    <a:lnTo>
                      <a:pt x="214" y="514"/>
                    </a:lnTo>
                    <a:lnTo>
                      <a:pt x="208" y="505"/>
                    </a:lnTo>
                    <a:lnTo>
                      <a:pt x="207" y="495"/>
                    </a:lnTo>
                    <a:lnTo>
                      <a:pt x="202" y="484"/>
                    </a:lnTo>
                    <a:lnTo>
                      <a:pt x="200" y="475"/>
                    </a:lnTo>
                    <a:lnTo>
                      <a:pt x="198" y="464"/>
                    </a:lnTo>
                    <a:lnTo>
                      <a:pt x="196" y="450"/>
                    </a:lnTo>
                    <a:lnTo>
                      <a:pt x="193" y="438"/>
                    </a:lnTo>
                    <a:lnTo>
                      <a:pt x="192" y="424"/>
                    </a:lnTo>
                    <a:lnTo>
                      <a:pt x="191" y="411"/>
                    </a:lnTo>
                    <a:lnTo>
                      <a:pt x="191" y="397"/>
                    </a:lnTo>
                    <a:lnTo>
                      <a:pt x="191" y="383"/>
                    </a:lnTo>
                    <a:lnTo>
                      <a:pt x="191" y="367"/>
                    </a:lnTo>
                    <a:lnTo>
                      <a:pt x="192" y="351"/>
                    </a:lnTo>
                    <a:lnTo>
                      <a:pt x="193" y="336"/>
                    </a:lnTo>
                    <a:lnTo>
                      <a:pt x="0" y="0"/>
                    </a:lnTo>
                    <a:close/>
                  </a:path>
                </a:pathLst>
              </a:custGeom>
              <a:solidFill>
                <a:schemeClr val="bg2"/>
              </a:solidFill>
              <a:ln w="9525">
                <a:noFill/>
                <a:round/>
                <a:headEnd/>
                <a:tailEnd/>
              </a:ln>
            </p:spPr>
            <p:txBody>
              <a:bodyPr/>
              <a:lstStyle/>
              <a:p>
                <a:endParaRPr lang="en-US">
                  <a:latin typeface="+mn-lt"/>
                </a:endParaRPr>
              </a:p>
            </p:txBody>
          </p:sp>
          <p:sp>
            <p:nvSpPr>
              <p:cNvPr id="171" name="Freeform 86"/>
              <p:cNvSpPr>
                <a:spLocks noChangeAspect="1"/>
              </p:cNvSpPr>
              <p:nvPr>
                <p:custDataLst>
                  <p:tags r:id="rId7"/>
                </p:custDataLst>
              </p:nvPr>
            </p:nvSpPr>
            <p:spPr bwMode="gray">
              <a:xfrm>
                <a:off x="3165" y="905"/>
                <a:ext cx="235" cy="307"/>
              </a:xfrm>
              <a:custGeom>
                <a:avLst/>
                <a:gdLst>
                  <a:gd name="T0" fmla="*/ 0 w 483"/>
                  <a:gd name="T1" fmla="*/ 0 h 629"/>
                  <a:gd name="T2" fmla="*/ 0 w 483"/>
                  <a:gd name="T3" fmla="*/ 0 h 629"/>
                  <a:gd name="T4" fmla="*/ 0 w 483"/>
                  <a:gd name="T5" fmla="*/ 0 h 629"/>
                  <a:gd name="T6" fmla="*/ 0 w 483"/>
                  <a:gd name="T7" fmla="*/ 0 h 629"/>
                  <a:gd name="T8" fmla="*/ 0 w 483"/>
                  <a:gd name="T9" fmla="*/ 0 h 629"/>
                  <a:gd name="T10" fmla="*/ 0 w 483"/>
                  <a:gd name="T11" fmla="*/ 0 h 629"/>
                  <a:gd name="T12" fmla="*/ 0 w 483"/>
                  <a:gd name="T13" fmla="*/ 0 h 629"/>
                  <a:gd name="T14" fmla="*/ 0 w 483"/>
                  <a:gd name="T15" fmla="*/ 0 h 629"/>
                  <a:gd name="T16" fmla="*/ 0 w 483"/>
                  <a:gd name="T17" fmla="*/ 0 h 629"/>
                  <a:gd name="T18" fmla="*/ 0 w 483"/>
                  <a:gd name="T19" fmla="*/ 0 h 629"/>
                  <a:gd name="T20" fmla="*/ 0 w 483"/>
                  <a:gd name="T21" fmla="*/ 0 h 629"/>
                  <a:gd name="T22" fmla="*/ 0 w 483"/>
                  <a:gd name="T23" fmla="*/ 0 h 629"/>
                  <a:gd name="T24" fmla="*/ 0 w 483"/>
                  <a:gd name="T25" fmla="*/ 0 h 629"/>
                  <a:gd name="T26" fmla="*/ 0 w 483"/>
                  <a:gd name="T27" fmla="*/ 0 h 629"/>
                  <a:gd name="T28" fmla="*/ 0 w 483"/>
                  <a:gd name="T29" fmla="*/ 0 h 629"/>
                  <a:gd name="T30" fmla="*/ 0 w 483"/>
                  <a:gd name="T31" fmla="*/ 0 h 629"/>
                  <a:gd name="T32" fmla="*/ 0 w 483"/>
                  <a:gd name="T33" fmla="*/ 0 h 629"/>
                  <a:gd name="T34" fmla="*/ 0 w 483"/>
                  <a:gd name="T35" fmla="*/ 0 h 629"/>
                  <a:gd name="T36" fmla="*/ 0 w 483"/>
                  <a:gd name="T37" fmla="*/ 0 h 629"/>
                  <a:gd name="T38" fmla="*/ 0 w 483"/>
                  <a:gd name="T39" fmla="*/ 0 h 629"/>
                  <a:gd name="T40" fmla="*/ 0 w 483"/>
                  <a:gd name="T41" fmla="*/ 0 h 629"/>
                  <a:gd name="T42" fmla="*/ 0 w 483"/>
                  <a:gd name="T43" fmla="*/ 0 h 629"/>
                  <a:gd name="T44" fmla="*/ 0 w 483"/>
                  <a:gd name="T45" fmla="*/ 0 h 629"/>
                  <a:gd name="T46" fmla="*/ 0 w 483"/>
                  <a:gd name="T47" fmla="*/ 0 h 629"/>
                  <a:gd name="T48" fmla="*/ 0 w 483"/>
                  <a:gd name="T49" fmla="*/ 0 h 629"/>
                  <a:gd name="T50" fmla="*/ 0 w 483"/>
                  <a:gd name="T51" fmla="*/ 0 h 629"/>
                  <a:gd name="T52" fmla="*/ 0 w 483"/>
                  <a:gd name="T53" fmla="*/ 0 h 629"/>
                  <a:gd name="T54" fmla="*/ 0 w 483"/>
                  <a:gd name="T55" fmla="*/ 0 h 629"/>
                  <a:gd name="T56" fmla="*/ 0 w 483"/>
                  <a:gd name="T57" fmla="*/ 0 h 629"/>
                  <a:gd name="T58" fmla="*/ 0 w 483"/>
                  <a:gd name="T59" fmla="*/ 0 h 629"/>
                  <a:gd name="T60" fmla="*/ 0 w 483"/>
                  <a:gd name="T61" fmla="*/ 0 h 629"/>
                  <a:gd name="T62" fmla="*/ 0 w 483"/>
                  <a:gd name="T63" fmla="*/ 0 h 629"/>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483"/>
                  <a:gd name="T97" fmla="*/ 0 h 629"/>
                  <a:gd name="T98" fmla="*/ 483 w 483"/>
                  <a:gd name="T99" fmla="*/ 629 h 629"/>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483" h="629">
                    <a:moveTo>
                      <a:pt x="483" y="0"/>
                    </a:moveTo>
                    <a:lnTo>
                      <a:pt x="0" y="0"/>
                    </a:lnTo>
                    <a:lnTo>
                      <a:pt x="0" y="625"/>
                    </a:lnTo>
                    <a:lnTo>
                      <a:pt x="4" y="625"/>
                    </a:lnTo>
                    <a:lnTo>
                      <a:pt x="6" y="625"/>
                    </a:lnTo>
                    <a:lnTo>
                      <a:pt x="13" y="626"/>
                    </a:lnTo>
                    <a:lnTo>
                      <a:pt x="16" y="626"/>
                    </a:lnTo>
                    <a:lnTo>
                      <a:pt x="20" y="626"/>
                    </a:lnTo>
                    <a:lnTo>
                      <a:pt x="24" y="626"/>
                    </a:lnTo>
                    <a:lnTo>
                      <a:pt x="28" y="626"/>
                    </a:lnTo>
                    <a:lnTo>
                      <a:pt x="34" y="626"/>
                    </a:lnTo>
                    <a:lnTo>
                      <a:pt x="38" y="627"/>
                    </a:lnTo>
                    <a:lnTo>
                      <a:pt x="44" y="627"/>
                    </a:lnTo>
                    <a:lnTo>
                      <a:pt x="50" y="629"/>
                    </a:lnTo>
                    <a:lnTo>
                      <a:pt x="55" y="627"/>
                    </a:lnTo>
                    <a:lnTo>
                      <a:pt x="62" y="627"/>
                    </a:lnTo>
                    <a:lnTo>
                      <a:pt x="66" y="627"/>
                    </a:lnTo>
                    <a:lnTo>
                      <a:pt x="73" y="627"/>
                    </a:lnTo>
                    <a:lnTo>
                      <a:pt x="80" y="627"/>
                    </a:lnTo>
                    <a:lnTo>
                      <a:pt x="87" y="626"/>
                    </a:lnTo>
                    <a:lnTo>
                      <a:pt x="92" y="626"/>
                    </a:lnTo>
                    <a:lnTo>
                      <a:pt x="100" y="626"/>
                    </a:lnTo>
                    <a:lnTo>
                      <a:pt x="107" y="625"/>
                    </a:lnTo>
                    <a:lnTo>
                      <a:pt x="114" y="625"/>
                    </a:lnTo>
                    <a:lnTo>
                      <a:pt x="121" y="623"/>
                    </a:lnTo>
                    <a:lnTo>
                      <a:pt x="129" y="620"/>
                    </a:lnTo>
                    <a:lnTo>
                      <a:pt x="136" y="619"/>
                    </a:lnTo>
                    <a:lnTo>
                      <a:pt x="144" y="618"/>
                    </a:lnTo>
                    <a:lnTo>
                      <a:pt x="152" y="615"/>
                    </a:lnTo>
                    <a:lnTo>
                      <a:pt x="158" y="614"/>
                    </a:lnTo>
                    <a:lnTo>
                      <a:pt x="164" y="610"/>
                    </a:lnTo>
                    <a:lnTo>
                      <a:pt x="173" y="607"/>
                    </a:lnTo>
                    <a:lnTo>
                      <a:pt x="179" y="604"/>
                    </a:lnTo>
                    <a:lnTo>
                      <a:pt x="188" y="600"/>
                    </a:lnTo>
                    <a:lnTo>
                      <a:pt x="193" y="596"/>
                    </a:lnTo>
                    <a:lnTo>
                      <a:pt x="200" y="592"/>
                    </a:lnTo>
                    <a:lnTo>
                      <a:pt x="208" y="588"/>
                    </a:lnTo>
                    <a:lnTo>
                      <a:pt x="215" y="582"/>
                    </a:lnTo>
                    <a:lnTo>
                      <a:pt x="219" y="577"/>
                    </a:lnTo>
                    <a:lnTo>
                      <a:pt x="226" y="571"/>
                    </a:lnTo>
                    <a:lnTo>
                      <a:pt x="231" y="565"/>
                    </a:lnTo>
                    <a:lnTo>
                      <a:pt x="238" y="559"/>
                    </a:lnTo>
                    <a:lnTo>
                      <a:pt x="243" y="552"/>
                    </a:lnTo>
                    <a:lnTo>
                      <a:pt x="249" y="546"/>
                    </a:lnTo>
                    <a:lnTo>
                      <a:pt x="254" y="537"/>
                    </a:lnTo>
                    <a:lnTo>
                      <a:pt x="261" y="531"/>
                    </a:lnTo>
                    <a:lnTo>
                      <a:pt x="264" y="520"/>
                    </a:lnTo>
                    <a:lnTo>
                      <a:pt x="268" y="513"/>
                    </a:lnTo>
                    <a:lnTo>
                      <a:pt x="272" y="503"/>
                    </a:lnTo>
                    <a:lnTo>
                      <a:pt x="276" y="494"/>
                    </a:lnTo>
                    <a:lnTo>
                      <a:pt x="277" y="482"/>
                    </a:lnTo>
                    <a:lnTo>
                      <a:pt x="282" y="472"/>
                    </a:lnTo>
                    <a:lnTo>
                      <a:pt x="284" y="461"/>
                    </a:lnTo>
                    <a:lnTo>
                      <a:pt x="288" y="450"/>
                    </a:lnTo>
                    <a:lnTo>
                      <a:pt x="288" y="435"/>
                    </a:lnTo>
                    <a:lnTo>
                      <a:pt x="291" y="423"/>
                    </a:lnTo>
                    <a:lnTo>
                      <a:pt x="291" y="408"/>
                    </a:lnTo>
                    <a:lnTo>
                      <a:pt x="291" y="396"/>
                    </a:lnTo>
                    <a:lnTo>
                      <a:pt x="291" y="381"/>
                    </a:lnTo>
                    <a:lnTo>
                      <a:pt x="291" y="366"/>
                    </a:lnTo>
                    <a:lnTo>
                      <a:pt x="290" y="351"/>
                    </a:lnTo>
                    <a:lnTo>
                      <a:pt x="290" y="333"/>
                    </a:lnTo>
                    <a:lnTo>
                      <a:pt x="483" y="0"/>
                    </a:lnTo>
                    <a:close/>
                  </a:path>
                </a:pathLst>
              </a:custGeom>
              <a:solidFill>
                <a:schemeClr val="bg2"/>
              </a:solidFill>
              <a:ln w="9525">
                <a:noFill/>
                <a:round/>
                <a:headEnd/>
                <a:tailEnd/>
              </a:ln>
            </p:spPr>
            <p:txBody>
              <a:bodyPr/>
              <a:lstStyle/>
              <a:p>
                <a:endParaRPr lang="en-US">
                  <a:latin typeface="+mn-lt"/>
                </a:endParaRPr>
              </a:p>
            </p:txBody>
          </p:sp>
          <p:sp>
            <p:nvSpPr>
              <p:cNvPr id="172" name="Freeform 87"/>
              <p:cNvSpPr>
                <a:spLocks noChangeAspect="1"/>
              </p:cNvSpPr>
              <p:nvPr>
                <p:custDataLst>
                  <p:tags r:id="rId8"/>
                </p:custDataLst>
              </p:nvPr>
            </p:nvSpPr>
            <p:spPr bwMode="gray">
              <a:xfrm>
                <a:off x="3165" y="1300"/>
                <a:ext cx="235" cy="307"/>
              </a:xfrm>
              <a:custGeom>
                <a:avLst/>
                <a:gdLst>
                  <a:gd name="T0" fmla="*/ 0 w 483"/>
                  <a:gd name="T1" fmla="*/ 0 h 630"/>
                  <a:gd name="T2" fmla="*/ 0 w 483"/>
                  <a:gd name="T3" fmla="*/ 0 h 630"/>
                  <a:gd name="T4" fmla="*/ 0 w 483"/>
                  <a:gd name="T5" fmla="*/ 0 h 630"/>
                  <a:gd name="T6" fmla="*/ 0 w 483"/>
                  <a:gd name="T7" fmla="*/ 0 h 630"/>
                  <a:gd name="T8" fmla="*/ 0 w 483"/>
                  <a:gd name="T9" fmla="*/ 0 h 630"/>
                  <a:gd name="T10" fmla="*/ 0 w 483"/>
                  <a:gd name="T11" fmla="*/ 0 h 630"/>
                  <a:gd name="T12" fmla="*/ 0 w 483"/>
                  <a:gd name="T13" fmla="*/ 0 h 630"/>
                  <a:gd name="T14" fmla="*/ 0 w 483"/>
                  <a:gd name="T15" fmla="*/ 0 h 630"/>
                  <a:gd name="T16" fmla="*/ 0 w 483"/>
                  <a:gd name="T17" fmla="*/ 0 h 630"/>
                  <a:gd name="T18" fmla="*/ 0 w 483"/>
                  <a:gd name="T19" fmla="*/ 0 h 630"/>
                  <a:gd name="T20" fmla="*/ 0 w 483"/>
                  <a:gd name="T21" fmla="*/ 0 h 630"/>
                  <a:gd name="T22" fmla="*/ 0 w 483"/>
                  <a:gd name="T23" fmla="*/ 0 h 630"/>
                  <a:gd name="T24" fmla="*/ 0 w 483"/>
                  <a:gd name="T25" fmla="*/ 0 h 630"/>
                  <a:gd name="T26" fmla="*/ 0 w 483"/>
                  <a:gd name="T27" fmla="*/ 0 h 630"/>
                  <a:gd name="T28" fmla="*/ 0 w 483"/>
                  <a:gd name="T29" fmla="*/ 0 h 630"/>
                  <a:gd name="T30" fmla="*/ 0 w 483"/>
                  <a:gd name="T31" fmla="*/ 0 h 630"/>
                  <a:gd name="T32" fmla="*/ 0 w 483"/>
                  <a:gd name="T33" fmla="*/ 0 h 630"/>
                  <a:gd name="T34" fmla="*/ 0 w 483"/>
                  <a:gd name="T35" fmla="*/ 0 h 630"/>
                  <a:gd name="T36" fmla="*/ 0 w 483"/>
                  <a:gd name="T37" fmla="*/ 0 h 630"/>
                  <a:gd name="T38" fmla="*/ 0 w 483"/>
                  <a:gd name="T39" fmla="*/ 0 h 630"/>
                  <a:gd name="T40" fmla="*/ 0 w 483"/>
                  <a:gd name="T41" fmla="*/ 0 h 630"/>
                  <a:gd name="T42" fmla="*/ 0 w 483"/>
                  <a:gd name="T43" fmla="*/ 0 h 630"/>
                  <a:gd name="T44" fmla="*/ 0 w 483"/>
                  <a:gd name="T45" fmla="*/ 0 h 630"/>
                  <a:gd name="T46" fmla="*/ 0 w 483"/>
                  <a:gd name="T47" fmla="*/ 0 h 630"/>
                  <a:gd name="T48" fmla="*/ 0 w 483"/>
                  <a:gd name="T49" fmla="*/ 0 h 630"/>
                  <a:gd name="T50" fmla="*/ 0 w 483"/>
                  <a:gd name="T51" fmla="*/ 0 h 630"/>
                  <a:gd name="T52" fmla="*/ 0 w 483"/>
                  <a:gd name="T53" fmla="*/ 0 h 630"/>
                  <a:gd name="T54" fmla="*/ 0 w 483"/>
                  <a:gd name="T55" fmla="*/ 0 h 630"/>
                  <a:gd name="T56" fmla="*/ 0 w 483"/>
                  <a:gd name="T57" fmla="*/ 0 h 630"/>
                  <a:gd name="T58" fmla="*/ 0 w 483"/>
                  <a:gd name="T59" fmla="*/ 0 h 630"/>
                  <a:gd name="T60" fmla="*/ 0 w 483"/>
                  <a:gd name="T61" fmla="*/ 0 h 630"/>
                  <a:gd name="T62" fmla="*/ 0 w 483"/>
                  <a:gd name="T63" fmla="*/ 0 h 63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483"/>
                  <a:gd name="T97" fmla="*/ 0 h 630"/>
                  <a:gd name="T98" fmla="*/ 483 w 483"/>
                  <a:gd name="T99" fmla="*/ 630 h 630"/>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483" h="630">
                    <a:moveTo>
                      <a:pt x="483" y="0"/>
                    </a:moveTo>
                    <a:lnTo>
                      <a:pt x="0" y="0"/>
                    </a:lnTo>
                    <a:lnTo>
                      <a:pt x="0" y="624"/>
                    </a:lnTo>
                    <a:lnTo>
                      <a:pt x="4" y="624"/>
                    </a:lnTo>
                    <a:lnTo>
                      <a:pt x="6" y="624"/>
                    </a:lnTo>
                    <a:lnTo>
                      <a:pt x="13" y="626"/>
                    </a:lnTo>
                    <a:lnTo>
                      <a:pt x="16" y="626"/>
                    </a:lnTo>
                    <a:lnTo>
                      <a:pt x="20" y="629"/>
                    </a:lnTo>
                    <a:lnTo>
                      <a:pt x="24" y="629"/>
                    </a:lnTo>
                    <a:lnTo>
                      <a:pt x="28" y="629"/>
                    </a:lnTo>
                    <a:lnTo>
                      <a:pt x="34" y="629"/>
                    </a:lnTo>
                    <a:lnTo>
                      <a:pt x="38" y="629"/>
                    </a:lnTo>
                    <a:lnTo>
                      <a:pt x="44" y="630"/>
                    </a:lnTo>
                    <a:lnTo>
                      <a:pt x="50" y="630"/>
                    </a:lnTo>
                    <a:lnTo>
                      <a:pt x="55" y="630"/>
                    </a:lnTo>
                    <a:lnTo>
                      <a:pt x="62" y="630"/>
                    </a:lnTo>
                    <a:lnTo>
                      <a:pt x="66" y="630"/>
                    </a:lnTo>
                    <a:lnTo>
                      <a:pt x="73" y="630"/>
                    </a:lnTo>
                    <a:lnTo>
                      <a:pt x="80" y="629"/>
                    </a:lnTo>
                    <a:lnTo>
                      <a:pt x="87" y="629"/>
                    </a:lnTo>
                    <a:lnTo>
                      <a:pt x="92" y="629"/>
                    </a:lnTo>
                    <a:lnTo>
                      <a:pt x="100" y="629"/>
                    </a:lnTo>
                    <a:lnTo>
                      <a:pt x="107" y="626"/>
                    </a:lnTo>
                    <a:lnTo>
                      <a:pt x="114" y="624"/>
                    </a:lnTo>
                    <a:lnTo>
                      <a:pt x="121" y="623"/>
                    </a:lnTo>
                    <a:lnTo>
                      <a:pt x="129" y="622"/>
                    </a:lnTo>
                    <a:lnTo>
                      <a:pt x="136" y="620"/>
                    </a:lnTo>
                    <a:lnTo>
                      <a:pt x="144" y="618"/>
                    </a:lnTo>
                    <a:lnTo>
                      <a:pt x="152" y="616"/>
                    </a:lnTo>
                    <a:lnTo>
                      <a:pt x="158" y="614"/>
                    </a:lnTo>
                    <a:lnTo>
                      <a:pt x="164" y="611"/>
                    </a:lnTo>
                    <a:lnTo>
                      <a:pt x="173" y="607"/>
                    </a:lnTo>
                    <a:lnTo>
                      <a:pt x="179" y="604"/>
                    </a:lnTo>
                    <a:lnTo>
                      <a:pt x="188" y="601"/>
                    </a:lnTo>
                    <a:lnTo>
                      <a:pt x="193" y="596"/>
                    </a:lnTo>
                    <a:lnTo>
                      <a:pt x="200" y="593"/>
                    </a:lnTo>
                    <a:lnTo>
                      <a:pt x="208" y="588"/>
                    </a:lnTo>
                    <a:lnTo>
                      <a:pt x="215" y="584"/>
                    </a:lnTo>
                    <a:lnTo>
                      <a:pt x="219" y="578"/>
                    </a:lnTo>
                    <a:lnTo>
                      <a:pt x="226" y="571"/>
                    </a:lnTo>
                    <a:lnTo>
                      <a:pt x="231" y="566"/>
                    </a:lnTo>
                    <a:lnTo>
                      <a:pt x="238" y="559"/>
                    </a:lnTo>
                    <a:lnTo>
                      <a:pt x="243" y="552"/>
                    </a:lnTo>
                    <a:lnTo>
                      <a:pt x="249" y="547"/>
                    </a:lnTo>
                    <a:lnTo>
                      <a:pt x="254" y="539"/>
                    </a:lnTo>
                    <a:lnTo>
                      <a:pt x="261" y="532"/>
                    </a:lnTo>
                    <a:lnTo>
                      <a:pt x="264" y="522"/>
                    </a:lnTo>
                    <a:lnTo>
                      <a:pt x="268" y="513"/>
                    </a:lnTo>
                    <a:lnTo>
                      <a:pt x="272" y="503"/>
                    </a:lnTo>
                    <a:lnTo>
                      <a:pt x="276" y="494"/>
                    </a:lnTo>
                    <a:lnTo>
                      <a:pt x="277" y="484"/>
                    </a:lnTo>
                    <a:lnTo>
                      <a:pt x="282" y="473"/>
                    </a:lnTo>
                    <a:lnTo>
                      <a:pt x="284" y="461"/>
                    </a:lnTo>
                    <a:lnTo>
                      <a:pt x="288" y="450"/>
                    </a:lnTo>
                    <a:lnTo>
                      <a:pt x="288" y="438"/>
                    </a:lnTo>
                    <a:lnTo>
                      <a:pt x="291" y="424"/>
                    </a:lnTo>
                    <a:lnTo>
                      <a:pt x="291" y="411"/>
                    </a:lnTo>
                    <a:lnTo>
                      <a:pt x="291" y="397"/>
                    </a:lnTo>
                    <a:lnTo>
                      <a:pt x="291" y="382"/>
                    </a:lnTo>
                    <a:lnTo>
                      <a:pt x="291" y="367"/>
                    </a:lnTo>
                    <a:lnTo>
                      <a:pt x="290" y="351"/>
                    </a:lnTo>
                    <a:lnTo>
                      <a:pt x="290" y="336"/>
                    </a:lnTo>
                    <a:lnTo>
                      <a:pt x="483" y="0"/>
                    </a:lnTo>
                    <a:close/>
                  </a:path>
                </a:pathLst>
              </a:custGeom>
              <a:solidFill>
                <a:schemeClr val="bg2"/>
              </a:solidFill>
              <a:ln w="9525">
                <a:noFill/>
                <a:round/>
                <a:headEnd/>
                <a:tailEnd/>
              </a:ln>
            </p:spPr>
            <p:txBody>
              <a:bodyPr/>
              <a:lstStyle/>
              <a:p>
                <a:endParaRPr lang="en-US">
                  <a:latin typeface="+mn-lt"/>
                </a:endParaRPr>
              </a:p>
            </p:txBody>
          </p:sp>
          <p:sp>
            <p:nvSpPr>
              <p:cNvPr id="173" name="Freeform 88"/>
              <p:cNvSpPr>
                <a:spLocks noChangeAspect="1"/>
              </p:cNvSpPr>
              <p:nvPr>
                <p:custDataLst>
                  <p:tags r:id="rId9"/>
                </p:custDataLst>
              </p:nvPr>
            </p:nvSpPr>
            <p:spPr bwMode="gray">
              <a:xfrm>
                <a:off x="3157" y="1683"/>
                <a:ext cx="234" cy="309"/>
              </a:xfrm>
              <a:custGeom>
                <a:avLst/>
                <a:gdLst>
                  <a:gd name="T0" fmla="*/ 0 w 482"/>
                  <a:gd name="T1" fmla="*/ 0 h 632"/>
                  <a:gd name="T2" fmla="*/ 0 w 482"/>
                  <a:gd name="T3" fmla="*/ 0 h 632"/>
                  <a:gd name="T4" fmla="*/ 0 w 482"/>
                  <a:gd name="T5" fmla="*/ 0 h 632"/>
                  <a:gd name="T6" fmla="*/ 0 w 482"/>
                  <a:gd name="T7" fmla="*/ 0 h 632"/>
                  <a:gd name="T8" fmla="*/ 0 w 482"/>
                  <a:gd name="T9" fmla="*/ 0 h 632"/>
                  <a:gd name="T10" fmla="*/ 0 w 482"/>
                  <a:gd name="T11" fmla="*/ 0 h 632"/>
                  <a:gd name="T12" fmla="*/ 0 w 482"/>
                  <a:gd name="T13" fmla="*/ 0 h 632"/>
                  <a:gd name="T14" fmla="*/ 0 w 482"/>
                  <a:gd name="T15" fmla="*/ 0 h 632"/>
                  <a:gd name="T16" fmla="*/ 0 w 482"/>
                  <a:gd name="T17" fmla="*/ 0 h 632"/>
                  <a:gd name="T18" fmla="*/ 0 w 482"/>
                  <a:gd name="T19" fmla="*/ 0 h 632"/>
                  <a:gd name="T20" fmla="*/ 0 w 482"/>
                  <a:gd name="T21" fmla="*/ 0 h 632"/>
                  <a:gd name="T22" fmla="*/ 0 w 482"/>
                  <a:gd name="T23" fmla="*/ 0 h 632"/>
                  <a:gd name="T24" fmla="*/ 0 w 482"/>
                  <a:gd name="T25" fmla="*/ 0 h 632"/>
                  <a:gd name="T26" fmla="*/ 0 w 482"/>
                  <a:gd name="T27" fmla="*/ 0 h 632"/>
                  <a:gd name="T28" fmla="*/ 0 w 482"/>
                  <a:gd name="T29" fmla="*/ 0 h 632"/>
                  <a:gd name="T30" fmla="*/ 0 w 482"/>
                  <a:gd name="T31" fmla="*/ 0 h 632"/>
                  <a:gd name="T32" fmla="*/ 0 w 482"/>
                  <a:gd name="T33" fmla="*/ 0 h 632"/>
                  <a:gd name="T34" fmla="*/ 0 w 482"/>
                  <a:gd name="T35" fmla="*/ 0 h 632"/>
                  <a:gd name="T36" fmla="*/ 0 w 482"/>
                  <a:gd name="T37" fmla="*/ 0 h 632"/>
                  <a:gd name="T38" fmla="*/ 0 w 482"/>
                  <a:gd name="T39" fmla="*/ 0 h 632"/>
                  <a:gd name="T40" fmla="*/ 0 w 482"/>
                  <a:gd name="T41" fmla="*/ 0 h 632"/>
                  <a:gd name="T42" fmla="*/ 0 w 482"/>
                  <a:gd name="T43" fmla="*/ 0 h 632"/>
                  <a:gd name="T44" fmla="*/ 0 w 482"/>
                  <a:gd name="T45" fmla="*/ 0 h 632"/>
                  <a:gd name="T46" fmla="*/ 0 w 482"/>
                  <a:gd name="T47" fmla="*/ 0 h 632"/>
                  <a:gd name="T48" fmla="*/ 0 w 482"/>
                  <a:gd name="T49" fmla="*/ 0 h 632"/>
                  <a:gd name="T50" fmla="*/ 0 w 482"/>
                  <a:gd name="T51" fmla="*/ 0 h 632"/>
                  <a:gd name="T52" fmla="*/ 0 w 482"/>
                  <a:gd name="T53" fmla="*/ 0 h 632"/>
                  <a:gd name="T54" fmla="*/ 0 w 482"/>
                  <a:gd name="T55" fmla="*/ 0 h 632"/>
                  <a:gd name="T56" fmla="*/ 0 w 482"/>
                  <a:gd name="T57" fmla="*/ 0 h 632"/>
                  <a:gd name="T58" fmla="*/ 0 w 482"/>
                  <a:gd name="T59" fmla="*/ 0 h 632"/>
                  <a:gd name="T60" fmla="*/ 0 w 482"/>
                  <a:gd name="T61" fmla="*/ 0 h 632"/>
                  <a:gd name="T62" fmla="*/ 0 w 482"/>
                  <a:gd name="T63" fmla="*/ 0 h 632"/>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482"/>
                  <a:gd name="T97" fmla="*/ 0 h 632"/>
                  <a:gd name="T98" fmla="*/ 482 w 482"/>
                  <a:gd name="T99" fmla="*/ 632 h 632"/>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482" h="632">
                    <a:moveTo>
                      <a:pt x="482" y="0"/>
                    </a:moveTo>
                    <a:lnTo>
                      <a:pt x="0" y="0"/>
                    </a:lnTo>
                    <a:lnTo>
                      <a:pt x="0" y="627"/>
                    </a:lnTo>
                    <a:lnTo>
                      <a:pt x="4" y="627"/>
                    </a:lnTo>
                    <a:lnTo>
                      <a:pt x="7" y="627"/>
                    </a:lnTo>
                    <a:lnTo>
                      <a:pt x="14" y="628"/>
                    </a:lnTo>
                    <a:lnTo>
                      <a:pt x="17" y="628"/>
                    </a:lnTo>
                    <a:lnTo>
                      <a:pt x="21" y="628"/>
                    </a:lnTo>
                    <a:lnTo>
                      <a:pt x="25" y="628"/>
                    </a:lnTo>
                    <a:lnTo>
                      <a:pt x="30" y="629"/>
                    </a:lnTo>
                    <a:lnTo>
                      <a:pt x="34" y="629"/>
                    </a:lnTo>
                    <a:lnTo>
                      <a:pt x="40" y="629"/>
                    </a:lnTo>
                    <a:lnTo>
                      <a:pt x="44" y="632"/>
                    </a:lnTo>
                    <a:lnTo>
                      <a:pt x="51" y="632"/>
                    </a:lnTo>
                    <a:lnTo>
                      <a:pt x="55" y="632"/>
                    </a:lnTo>
                    <a:lnTo>
                      <a:pt x="61" y="632"/>
                    </a:lnTo>
                    <a:lnTo>
                      <a:pt x="68" y="632"/>
                    </a:lnTo>
                    <a:lnTo>
                      <a:pt x="74" y="632"/>
                    </a:lnTo>
                    <a:lnTo>
                      <a:pt x="79" y="629"/>
                    </a:lnTo>
                    <a:lnTo>
                      <a:pt x="87" y="629"/>
                    </a:lnTo>
                    <a:lnTo>
                      <a:pt x="94" y="628"/>
                    </a:lnTo>
                    <a:lnTo>
                      <a:pt x="100" y="628"/>
                    </a:lnTo>
                    <a:lnTo>
                      <a:pt x="106" y="628"/>
                    </a:lnTo>
                    <a:lnTo>
                      <a:pt x="115" y="627"/>
                    </a:lnTo>
                    <a:lnTo>
                      <a:pt x="120" y="625"/>
                    </a:lnTo>
                    <a:lnTo>
                      <a:pt x="128" y="624"/>
                    </a:lnTo>
                    <a:lnTo>
                      <a:pt x="135" y="623"/>
                    </a:lnTo>
                    <a:lnTo>
                      <a:pt x="143" y="620"/>
                    </a:lnTo>
                    <a:lnTo>
                      <a:pt x="151" y="617"/>
                    </a:lnTo>
                    <a:lnTo>
                      <a:pt x="160" y="616"/>
                    </a:lnTo>
                    <a:lnTo>
                      <a:pt x="165" y="613"/>
                    </a:lnTo>
                    <a:lnTo>
                      <a:pt x="172" y="609"/>
                    </a:lnTo>
                    <a:lnTo>
                      <a:pt x="179" y="606"/>
                    </a:lnTo>
                    <a:lnTo>
                      <a:pt x="187" y="603"/>
                    </a:lnTo>
                    <a:lnTo>
                      <a:pt x="192" y="598"/>
                    </a:lnTo>
                    <a:lnTo>
                      <a:pt x="199" y="595"/>
                    </a:lnTo>
                    <a:lnTo>
                      <a:pt x="206" y="590"/>
                    </a:lnTo>
                    <a:lnTo>
                      <a:pt x="214" y="586"/>
                    </a:lnTo>
                    <a:lnTo>
                      <a:pt x="220" y="579"/>
                    </a:lnTo>
                    <a:lnTo>
                      <a:pt x="226" y="574"/>
                    </a:lnTo>
                    <a:lnTo>
                      <a:pt x="232" y="568"/>
                    </a:lnTo>
                    <a:lnTo>
                      <a:pt x="237" y="561"/>
                    </a:lnTo>
                    <a:lnTo>
                      <a:pt x="243" y="554"/>
                    </a:lnTo>
                    <a:lnTo>
                      <a:pt x="248" y="549"/>
                    </a:lnTo>
                    <a:lnTo>
                      <a:pt x="254" y="541"/>
                    </a:lnTo>
                    <a:lnTo>
                      <a:pt x="258" y="533"/>
                    </a:lnTo>
                    <a:lnTo>
                      <a:pt x="263" y="525"/>
                    </a:lnTo>
                    <a:lnTo>
                      <a:pt x="269" y="515"/>
                    </a:lnTo>
                    <a:lnTo>
                      <a:pt x="271" y="505"/>
                    </a:lnTo>
                    <a:lnTo>
                      <a:pt x="275" y="496"/>
                    </a:lnTo>
                    <a:lnTo>
                      <a:pt x="278" y="486"/>
                    </a:lnTo>
                    <a:lnTo>
                      <a:pt x="281" y="475"/>
                    </a:lnTo>
                    <a:lnTo>
                      <a:pt x="284" y="463"/>
                    </a:lnTo>
                    <a:lnTo>
                      <a:pt x="285" y="451"/>
                    </a:lnTo>
                    <a:lnTo>
                      <a:pt x="288" y="440"/>
                    </a:lnTo>
                    <a:lnTo>
                      <a:pt x="289" y="426"/>
                    </a:lnTo>
                    <a:lnTo>
                      <a:pt x="290" y="413"/>
                    </a:lnTo>
                    <a:lnTo>
                      <a:pt x="290" y="398"/>
                    </a:lnTo>
                    <a:lnTo>
                      <a:pt x="290" y="384"/>
                    </a:lnTo>
                    <a:lnTo>
                      <a:pt x="290" y="369"/>
                    </a:lnTo>
                    <a:lnTo>
                      <a:pt x="289" y="353"/>
                    </a:lnTo>
                    <a:lnTo>
                      <a:pt x="289" y="338"/>
                    </a:lnTo>
                    <a:lnTo>
                      <a:pt x="482" y="0"/>
                    </a:lnTo>
                    <a:close/>
                  </a:path>
                </a:pathLst>
              </a:custGeom>
              <a:solidFill>
                <a:schemeClr val="bg2"/>
              </a:solidFill>
              <a:ln w="9525">
                <a:noFill/>
                <a:round/>
                <a:headEnd/>
                <a:tailEnd/>
              </a:ln>
            </p:spPr>
            <p:txBody>
              <a:bodyPr/>
              <a:lstStyle/>
              <a:p>
                <a:endParaRPr lang="en-US">
                  <a:latin typeface="+mn-lt"/>
                </a:endParaRPr>
              </a:p>
            </p:txBody>
          </p:sp>
          <p:sp>
            <p:nvSpPr>
              <p:cNvPr id="174" name="Freeform 89"/>
              <p:cNvSpPr>
                <a:spLocks noChangeAspect="1"/>
              </p:cNvSpPr>
              <p:nvPr>
                <p:custDataLst>
                  <p:tags r:id="rId10"/>
                </p:custDataLst>
              </p:nvPr>
            </p:nvSpPr>
            <p:spPr bwMode="gray">
              <a:xfrm>
                <a:off x="2875" y="1876"/>
                <a:ext cx="174" cy="376"/>
              </a:xfrm>
              <a:custGeom>
                <a:avLst/>
                <a:gdLst>
                  <a:gd name="T0" fmla="*/ 0 w 355"/>
                  <a:gd name="T1" fmla="*/ 0 h 769"/>
                  <a:gd name="T2" fmla="*/ 0 w 355"/>
                  <a:gd name="T3" fmla="*/ 0 h 769"/>
                  <a:gd name="T4" fmla="*/ 0 w 355"/>
                  <a:gd name="T5" fmla="*/ 0 h 769"/>
                  <a:gd name="T6" fmla="*/ 0 w 355"/>
                  <a:gd name="T7" fmla="*/ 0 h 769"/>
                  <a:gd name="T8" fmla="*/ 0 w 355"/>
                  <a:gd name="T9" fmla="*/ 0 h 769"/>
                  <a:gd name="T10" fmla="*/ 0 w 355"/>
                  <a:gd name="T11" fmla="*/ 0 h 769"/>
                  <a:gd name="T12" fmla="*/ 0 60000 65536"/>
                  <a:gd name="T13" fmla="*/ 0 60000 65536"/>
                  <a:gd name="T14" fmla="*/ 0 60000 65536"/>
                  <a:gd name="T15" fmla="*/ 0 60000 65536"/>
                  <a:gd name="T16" fmla="*/ 0 60000 65536"/>
                  <a:gd name="T17" fmla="*/ 0 60000 65536"/>
                  <a:gd name="T18" fmla="*/ 0 w 355"/>
                  <a:gd name="T19" fmla="*/ 0 h 769"/>
                  <a:gd name="T20" fmla="*/ 355 w 355"/>
                  <a:gd name="T21" fmla="*/ 769 h 769"/>
                </a:gdLst>
                <a:ahLst/>
                <a:cxnLst>
                  <a:cxn ang="T12">
                    <a:pos x="T0" y="T1"/>
                  </a:cxn>
                  <a:cxn ang="T13">
                    <a:pos x="T2" y="T3"/>
                  </a:cxn>
                  <a:cxn ang="T14">
                    <a:pos x="T4" y="T5"/>
                  </a:cxn>
                  <a:cxn ang="T15">
                    <a:pos x="T6" y="T7"/>
                  </a:cxn>
                  <a:cxn ang="T16">
                    <a:pos x="T8" y="T9"/>
                  </a:cxn>
                  <a:cxn ang="T17">
                    <a:pos x="T10" y="T11"/>
                  </a:cxn>
                </a:cxnLst>
                <a:rect l="T18" t="T19" r="T20" b="T21"/>
                <a:pathLst>
                  <a:path w="355" h="769">
                    <a:moveTo>
                      <a:pt x="0" y="769"/>
                    </a:moveTo>
                    <a:lnTo>
                      <a:pt x="355" y="769"/>
                    </a:lnTo>
                    <a:lnTo>
                      <a:pt x="355" y="0"/>
                    </a:lnTo>
                    <a:lnTo>
                      <a:pt x="0" y="0"/>
                    </a:lnTo>
                    <a:lnTo>
                      <a:pt x="0" y="769"/>
                    </a:lnTo>
                    <a:close/>
                  </a:path>
                </a:pathLst>
              </a:custGeom>
              <a:solidFill>
                <a:schemeClr val="bg2"/>
              </a:solidFill>
              <a:ln w="9525">
                <a:noFill/>
                <a:round/>
                <a:headEnd/>
                <a:tailEnd/>
              </a:ln>
            </p:spPr>
            <p:txBody>
              <a:bodyPr/>
              <a:lstStyle/>
              <a:p>
                <a:endParaRPr lang="en-US">
                  <a:latin typeface="+mn-lt"/>
                </a:endParaRPr>
              </a:p>
            </p:txBody>
          </p:sp>
          <p:sp>
            <p:nvSpPr>
              <p:cNvPr id="175" name="Freeform 90"/>
              <p:cNvSpPr>
                <a:spLocks noChangeAspect="1"/>
              </p:cNvSpPr>
              <p:nvPr>
                <p:custDataLst>
                  <p:tags r:id="rId11"/>
                </p:custDataLst>
              </p:nvPr>
            </p:nvSpPr>
            <p:spPr bwMode="gray">
              <a:xfrm>
                <a:off x="2919" y="833"/>
                <a:ext cx="259" cy="363"/>
              </a:xfrm>
              <a:custGeom>
                <a:avLst/>
                <a:gdLst>
                  <a:gd name="T0" fmla="*/ 0 w 529"/>
                  <a:gd name="T1" fmla="*/ 0 h 744"/>
                  <a:gd name="T2" fmla="*/ 0 w 529"/>
                  <a:gd name="T3" fmla="*/ 0 h 744"/>
                  <a:gd name="T4" fmla="*/ 0 w 529"/>
                  <a:gd name="T5" fmla="*/ 0 h 744"/>
                  <a:gd name="T6" fmla="*/ 0 w 529"/>
                  <a:gd name="T7" fmla="*/ 0 h 744"/>
                  <a:gd name="T8" fmla="*/ 0 w 529"/>
                  <a:gd name="T9" fmla="*/ 0 h 744"/>
                  <a:gd name="T10" fmla="*/ 0 w 529"/>
                  <a:gd name="T11" fmla="*/ 0 h 744"/>
                  <a:gd name="T12" fmla="*/ 0 60000 65536"/>
                  <a:gd name="T13" fmla="*/ 0 60000 65536"/>
                  <a:gd name="T14" fmla="*/ 0 60000 65536"/>
                  <a:gd name="T15" fmla="*/ 0 60000 65536"/>
                  <a:gd name="T16" fmla="*/ 0 60000 65536"/>
                  <a:gd name="T17" fmla="*/ 0 60000 65536"/>
                  <a:gd name="T18" fmla="*/ 0 w 529"/>
                  <a:gd name="T19" fmla="*/ 0 h 744"/>
                  <a:gd name="T20" fmla="*/ 529 w 529"/>
                  <a:gd name="T21" fmla="*/ 744 h 744"/>
                </a:gdLst>
                <a:ahLst/>
                <a:cxnLst>
                  <a:cxn ang="T12">
                    <a:pos x="T0" y="T1"/>
                  </a:cxn>
                  <a:cxn ang="T13">
                    <a:pos x="T2" y="T3"/>
                  </a:cxn>
                  <a:cxn ang="T14">
                    <a:pos x="T4" y="T5"/>
                  </a:cxn>
                  <a:cxn ang="T15">
                    <a:pos x="T6" y="T7"/>
                  </a:cxn>
                  <a:cxn ang="T16">
                    <a:pos x="T8" y="T9"/>
                  </a:cxn>
                  <a:cxn ang="T17">
                    <a:pos x="T10" y="T11"/>
                  </a:cxn>
                </a:cxnLst>
                <a:rect l="T18" t="T19" r="T20" b="T21"/>
                <a:pathLst>
                  <a:path w="529" h="744">
                    <a:moveTo>
                      <a:pt x="0" y="744"/>
                    </a:moveTo>
                    <a:lnTo>
                      <a:pt x="529" y="744"/>
                    </a:lnTo>
                    <a:lnTo>
                      <a:pt x="529" y="0"/>
                    </a:lnTo>
                    <a:lnTo>
                      <a:pt x="0" y="0"/>
                    </a:lnTo>
                    <a:lnTo>
                      <a:pt x="0" y="744"/>
                    </a:lnTo>
                    <a:close/>
                  </a:path>
                </a:pathLst>
              </a:custGeom>
              <a:solidFill>
                <a:schemeClr val="bg2"/>
              </a:solidFill>
              <a:ln w="9525">
                <a:noFill/>
                <a:round/>
                <a:headEnd/>
                <a:tailEnd/>
              </a:ln>
            </p:spPr>
            <p:txBody>
              <a:bodyPr/>
              <a:lstStyle/>
              <a:p>
                <a:endParaRPr lang="en-US">
                  <a:latin typeface="+mn-lt"/>
                </a:endParaRPr>
              </a:p>
            </p:txBody>
          </p:sp>
          <p:sp>
            <p:nvSpPr>
              <p:cNvPr id="176" name="Freeform 91"/>
              <p:cNvSpPr>
                <a:spLocks noChangeAspect="1"/>
              </p:cNvSpPr>
              <p:nvPr>
                <p:custDataLst>
                  <p:tags r:id="rId12"/>
                </p:custDataLst>
              </p:nvPr>
            </p:nvSpPr>
            <p:spPr bwMode="gray">
              <a:xfrm>
                <a:off x="2919" y="1660"/>
                <a:ext cx="259" cy="362"/>
              </a:xfrm>
              <a:custGeom>
                <a:avLst/>
                <a:gdLst>
                  <a:gd name="T0" fmla="*/ 0 w 531"/>
                  <a:gd name="T1" fmla="*/ 0 h 744"/>
                  <a:gd name="T2" fmla="*/ 0 w 531"/>
                  <a:gd name="T3" fmla="*/ 0 h 744"/>
                  <a:gd name="T4" fmla="*/ 0 w 531"/>
                  <a:gd name="T5" fmla="*/ 0 h 744"/>
                  <a:gd name="T6" fmla="*/ 0 w 531"/>
                  <a:gd name="T7" fmla="*/ 0 h 744"/>
                  <a:gd name="T8" fmla="*/ 0 w 531"/>
                  <a:gd name="T9" fmla="*/ 0 h 744"/>
                  <a:gd name="T10" fmla="*/ 0 w 531"/>
                  <a:gd name="T11" fmla="*/ 0 h 744"/>
                  <a:gd name="T12" fmla="*/ 0 60000 65536"/>
                  <a:gd name="T13" fmla="*/ 0 60000 65536"/>
                  <a:gd name="T14" fmla="*/ 0 60000 65536"/>
                  <a:gd name="T15" fmla="*/ 0 60000 65536"/>
                  <a:gd name="T16" fmla="*/ 0 60000 65536"/>
                  <a:gd name="T17" fmla="*/ 0 60000 65536"/>
                  <a:gd name="T18" fmla="*/ 0 w 531"/>
                  <a:gd name="T19" fmla="*/ 0 h 744"/>
                  <a:gd name="T20" fmla="*/ 531 w 531"/>
                  <a:gd name="T21" fmla="*/ 744 h 744"/>
                </a:gdLst>
                <a:ahLst/>
                <a:cxnLst>
                  <a:cxn ang="T12">
                    <a:pos x="T0" y="T1"/>
                  </a:cxn>
                  <a:cxn ang="T13">
                    <a:pos x="T2" y="T3"/>
                  </a:cxn>
                  <a:cxn ang="T14">
                    <a:pos x="T4" y="T5"/>
                  </a:cxn>
                  <a:cxn ang="T15">
                    <a:pos x="T6" y="T7"/>
                  </a:cxn>
                  <a:cxn ang="T16">
                    <a:pos x="T8" y="T9"/>
                  </a:cxn>
                  <a:cxn ang="T17">
                    <a:pos x="T10" y="T11"/>
                  </a:cxn>
                </a:cxnLst>
                <a:rect l="T18" t="T19" r="T20" b="T21"/>
                <a:pathLst>
                  <a:path w="531" h="744">
                    <a:moveTo>
                      <a:pt x="0" y="0"/>
                    </a:moveTo>
                    <a:lnTo>
                      <a:pt x="531" y="0"/>
                    </a:lnTo>
                    <a:lnTo>
                      <a:pt x="531" y="744"/>
                    </a:lnTo>
                    <a:lnTo>
                      <a:pt x="0" y="744"/>
                    </a:lnTo>
                    <a:lnTo>
                      <a:pt x="0" y="0"/>
                    </a:lnTo>
                    <a:close/>
                  </a:path>
                </a:pathLst>
              </a:custGeom>
              <a:solidFill>
                <a:schemeClr val="bg2"/>
              </a:solidFill>
              <a:ln w="9525">
                <a:noFill/>
                <a:round/>
                <a:headEnd/>
                <a:tailEnd/>
              </a:ln>
            </p:spPr>
            <p:txBody>
              <a:bodyPr/>
              <a:lstStyle/>
              <a:p>
                <a:endParaRPr lang="en-US">
                  <a:latin typeface="+mn-lt"/>
                </a:endParaRPr>
              </a:p>
            </p:txBody>
          </p:sp>
          <p:sp>
            <p:nvSpPr>
              <p:cNvPr id="177" name="Freeform 92"/>
              <p:cNvSpPr>
                <a:spLocks noChangeAspect="1"/>
              </p:cNvSpPr>
              <p:nvPr>
                <p:custDataLst>
                  <p:tags r:id="rId13"/>
                </p:custDataLst>
              </p:nvPr>
            </p:nvSpPr>
            <p:spPr bwMode="gray">
              <a:xfrm>
                <a:off x="2924" y="1156"/>
                <a:ext cx="254" cy="527"/>
              </a:xfrm>
              <a:custGeom>
                <a:avLst/>
                <a:gdLst>
                  <a:gd name="T0" fmla="*/ 0 w 521"/>
                  <a:gd name="T1" fmla="*/ 0 h 1080"/>
                  <a:gd name="T2" fmla="*/ 0 w 521"/>
                  <a:gd name="T3" fmla="*/ 0 h 1080"/>
                  <a:gd name="T4" fmla="*/ 0 w 521"/>
                  <a:gd name="T5" fmla="*/ 0 h 1080"/>
                  <a:gd name="T6" fmla="*/ 0 w 521"/>
                  <a:gd name="T7" fmla="*/ 0 h 1080"/>
                  <a:gd name="T8" fmla="*/ 0 w 521"/>
                  <a:gd name="T9" fmla="*/ 0 h 1080"/>
                  <a:gd name="T10" fmla="*/ 0 w 521"/>
                  <a:gd name="T11" fmla="*/ 0 h 1080"/>
                  <a:gd name="T12" fmla="*/ 0 60000 65536"/>
                  <a:gd name="T13" fmla="*/ 0 60000 65536"/>
                  <a:gd name="T14" fmla="*/ 0 60000 65536"/>
                  <a:gd name="T15" fmla="*/ 0 60000 65536"/>
                  <a:gd name="T16" fmla="*/ 0 60000 65536"/>
                  <a:gd name="T17" fmla="*/ 0 60000 65536"/>
                  <a:gd name="T18" fmla="*/ 0 w 521"/>
                  <a:gd name="T19" fmla="*/ 0 h 1080"/>
                  <a:gd name="T20" fmla="*/ 521 w 521"/>
                  <a:gd name="T21" fmla="*/ 1080 h 1080"/>
                </a:gdLst>
                <a:ahLst/>
                <a:cxnLst>
                  <a:cxn ang="T12">
                    <a:pos x="T0" y="T1"/>
                  </a:cxn>
                  <a:cxn ang="T13">
                    <a:pos x="T2" y="T3"/>
                  </a:cxn>
                  <a:cxn ang="T14">
                    <a:pos x="T4" y="T5"/>
                  </a:cxn>
                  <a:cxn ang="T15">
                    <a:pos x="T6" y="T7"/>
                  </a:cxn>
                  <a:cxn ang="T16">
                    <a:pos x="T8" y="T9"/>
                  </a:cxn>
                  <a:cxn ang="T17">
                    <a:pos x="T10" y="T11"/>
                  </a:cxn>
                </a:cxnLst>
                <a:rect l="T18" t="T19" r="T20" b="T21"/>
                <a:pathLst>
                  <a:path w="521" h="1080">
                    <a:moveTo>
                      <a:pt x="0" y="1080"/>
                    </a:moveTo>
                    <a:lnTo>
                      <a:pt x="521" y="1080"/>
                    </a:lnTo>
                    <a:lnTo>
                      <a:pt x="521" y="0"/>
                    </a:lnTo>
                    <a:lnTo>
                      <a:pt x="0" y="0"/>
                    </a:lnTo>
                    <a:lnTo>
                      <a:pt x="0" y="1080"/>
                    </a:lnTo>
                    <a:close/>
                  </a:path>
                </a:pathLst>
              </a:custGeom>
              <a:solidFill>
                <a:schemeClr val="bg2"/>
              </a:solidFill>
              <a:ln w="9525">
                <a:noFill/>
                <a:round/>
                <a:headEnd/>
                <a:tailEnd/>
              </a:ln>
            </p:spPr>
            <p:txBody>
              <a:bodyPr/>
              <a:lstStyle/>
              <a:p>
                <a:endParaRPr lang="en-US">
                  <a:latin typeface="+mn-lt"/>
                </a:endParaRPr>
              </a:p>
            </p:txBody>
          </p:sp>
          <p:sp>
            <p:nvSpPr>
              <p:cNvPr id="178" name="Freeform 93"/>
              <p:cNvSpPr>
                <a:spLocks noChangeAspect="1"/>
              </p:cNvSpPr>
              <p:nvPr>
                <p:custDataLst>
                  <p:tags r:id="rId14"/>
                </p:custDataLst>
              </p:nvPr>
            </p:nvSpPr>
            <p:spPr bwMode="gray">
              <a:xfrm>
                <a:off x="2792" y="760"/>
                <a:ext cx="345" cy="297"/>
              </a:xfrm>
              <a:custGeom>
                <a:avLst/>
                <a:gdLst>
                  <a:gd name="T0" fmla="*/ 0 w 707"/>
                  <a:gd name="T1" fmla="*/ 0 h 611"/>
                  <a:gd name="T2" fmla="*/ 0 w 707"/>
                  <a:gd name="T3" fmla="*/ 0 h 611"/>
                  <a:gd name="T4" fmla="*/ 0 w 707"/>
                  <a:gd name="T5" fmla="*/ 0 h 611"/>
                  <a:gd name="T6" fmla="*/ 0 w 707"/>
                  <a:gd name="T7" fmla="*/ 0 h 611"/>
                  <a:gd name="T8" fmla="*/ 0 w 707"/>
                  <a:gd name="T9" fmla="*/ 0 h 611"/>
                  <a:gd name="T10" fmla="*/ 0 w 707"/>
                  <a:gd name="T11" fmla="*/ 0 h 611"/>
                  <a:gd name="T12" fmla="*/ 0 w 707"/>
                  <a:gd name="T13" fmla="*/ 0 h 611"/>
                  <a:gd name="T14" fmla="*/ 0 w 707"/>
                  <a:gd name="T15" fmla="*/ 0 h 611"/>
                  <a:gd name="T16" fmla="*/ 0 w 707"/>
                  <a:gd name="T17" fmla="*/ 0 h 611"/>
                  <a:gd name="T18" fmla="*/ 0 w 707"/>
                  <a:gd name="T19" fmla="*/ 0 h 611"/>
                  <a:gd name="T20" fmla="*/ 0 w 707"/>
                  <a:gd name="T21" fmla="*/ 0 h 611"/>
                  <a:gd name="T22" fmla="*/ 0 w 707"/>
                  <a:gd name="T23" fmla="*/ 0 h 611"/>
                  <a:gd name="T24" fmla="*/ 0 w 707"/>
                  <a:gd name="T25" fmla="*/ 0 h 611"/>
                  <a:gd name="T26" fmla="*/ 0 w 707"/>
                  <a:gd name="T27" fmla="*/ 0 h 611"/>
                  <a:gd name="T28" fmla="*/ 0 w 707"/>
                  <a:gd name="T29" fmla="*/ 0 h 611"/>
                  <a:gd name="T30" fmla="*/ 0 w 707"/>
                  <a:gd name="T31" fmla="*/ 0 h 611"/>
                  <a:gd name="T32" fmla="*/ 0 w 707"/>
                  <a:gd name="T33" fmla="*/ 0 h 611"/>
                  <a:gd name="T34" fmla="*/ 0 w 707"/>
                  <a:gd name="T35" fmla="*/ 0 h 611"/>
                  <a:gd name="T36" fmla="*/ 0 w 707"/>
                  <a:gd name="T37" fmla="*/ 0 h 611"/>
                  <a:gd name="T38" fmla="*/ 0 w 707"/>
                  <a:gd name="T39" fmla="*/ 0 h 611"/>
                  <a:gd name="T40" fmla="*/ 0 w 707"/>
                  <a:gd name="T41" fmla="*/ 0 h 611"/>
                  <a:gd name="T42" fmla="*/ 0 w 707"/>
                  <a:gd name="T43" fmla="*/ 0 h 611"/>
                  <a:gd name="T44" fmla="*/ 0 w 707"/>
                  <a:gd name="T45" fmla="*/ 0 h 611"/>
                  <a:gd name="T46" fmla="*/ 0 w 707"/>
                  <a:gd name="T47" fmla="*/ 0 h 611"/>
                  <a:gd name="T48" fmla="*/ 0 w 707"/>
                  <a:gd name="T49" fmla="*/ 0 h 611"/>
                  <a:gd name="T50" fmla="*/ 0 w 707"/>
                  <a:gd name="T51" fmla="*/ 0 h 611"/>
                  <a:gd name="T52" fmla="*/ 0 w 707"/>
                  <a:gd name="T53" fmla="*/ 0 h 611"/>
                  <a:gd name="T54" fmla="*/ 0 w 707"/>
                  <a:gd name="T55" fmla="*/ 0 h 611"/>
                  <a:gd name="T56" fmla="*/ 0 w 707"/>
                  <a:gd name="T57" fmla="*/ 0 h 611"/>
                  <a:gd name="T58" fmla="*/ 0 w 707"/>
                  <a:gd name="T59" fmla="*/ 0 h 611"/>
                  <a:gd name="T60" fmla="*/ 0 w 707"/>
                  <a:gd name="T61" fmla="*/ 0 h 611"/>
                  <a:gd name="T62" fmla="*/ 0 w 707"/>
                  <a:gd name="T63" fmla="*/ 0 h 611"/>
                  <a:gd name="T64" fmla="*/ 0 w 707"/>
                  <a:gd name="T65" fmla="*/ 0 h 611"/>
                  <a:gd name="T66" fmla="*/ 0 w 707"/>
                  <a:gd name="T67" fmla="*/ 0 h 611"/>
                  <a:gd name="T68" fmla="*/ 0 w 707"/>
                  <a:gd name="T69" fmla="*/ 0 h 611"/>
                  <a:gd name="T70" fmla="*/ 0 w 707"/>
                  <a:gd name="T71" fmla="*/ 0 h 611"/>
                  <a:gd name="T72" fmla="*/ 0 w 707"/>
                  <a:gd name="T73" fmla="*/ 0 h 611"/>
                  <a:gd name="T74" fmla="*/ 0 w 707"/>
                  <a:gd name="T75" fmla="*/ 0 h 611"/>
                  <a:gd name="T76" fmla="*/ 0 w 707"/>
                  <a:gd name="T77" fmla="*/ 0 h 611"/>
                  <a:gd name="T78" fmla="*/ 0 w 707"/>
                  <a:gd name="T79" fmla="*/ 0 h 611"/>
                  <a:gd name="T80" fmla="*/ 0 w 707"/>
                  <a:gd name="T81" fmla="*/ 0 h 611"/>
                  <a:gd name="T82" fmla="*/ 0 w 707"/>
                  <a:gd name="T83" fmla="*/ 0 h 611"/>
                  <a:gd name="T84" fmla="*/ 0 w 707"/>
                  <a:gd name="T85" fmla="*/ 0 h 611"/>
                  <a:gd name="T86" fmla="*/ 0 w 707"/>
                  <a:gd name="T87" fmla="*/ 0 h 611"/>
                  <a:gd name="T88" fmla="*/ 0 w 707"/>
                  <a:gd name="T89" fmla="*/ 0 h 611"/>
                  <a:gd name="T90" fmla="*/ 0 w 707"/>
                  <a:gd name="T91" fmla="*/ 0 h 611"/>
                  <a:gd name="T92" fmla="*/ 0 w 707"/>
                  <a:gd name="T93" fmla="*/ 0 h 611"/>
                  <a:gd name="T94" fmla="*/ 0 w 707"/>
                  <a:gd name="T95" fmla="*/ 0 h 611"/>
                  <a:gd name="T96" fmla="*/ 0 w 707"/>
                  <a:gd name="T97" fmla="*/ 0 h 611"/>
                  <a:gd name="T98" fmla="*/ 0 w 707"/>
                  <a:gd name="T99" fmla="*/ 0 h 611"/>
                  <a:gd name="T100" fmla="*/ 0 w 707"/>
                  <a:gd name="T101" fmla="*/ 0 h 611"/>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707"/>
                  <a:gd name="T154" fmla="*/ 0 h 611"/>
                  <a:gd name="T155" fmla="*/ 707 w 707"/>
                  <a:gd name="T156" fmla="*/ 611 h 611"/>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707" h="611">
                    <a:moveTo>
                      <a:pt x="353" y="611"/>
                    </a:moveTo>
                    <a:lnTo>
                      <a:pt x="361" y="609"/>
                    </a:lnTo>
                    <a:lnTo>
                      <a:pt x="371" y="609"/>
                    </a:lnTo>
                    <a:lnTo>
                      <a:pt x="379" y="609"/>
                    </a:lnTo>
                    <a:lnTo>
                      <a:pt x="389" y="607"/>
                    </a:lnTo>
                    <a:lnTo>
                      <a:pt x="397" y="607"/>
                    </a:lnTo>
                    <a:lnTo>
                      <a:pt x="406" y="605"/>
                    </a:lnTo>
                    <a:lnTo>
                      <a:pt x="414" y="604"/>
                    </a:lnTo>
                    <a:lnTo>
                      <a:pt x="424" y="604"/>
                    </a:lnTo>
                    <a:lnTo>
                      <a:pt x="432" y="601"/>
                    </a:lnTo>
                    <a:lnTo>
                      <a:pt x="440" y="600"/>
                    </a:lnTo>
                    <a:lnTo>
                      <a:pt x="450" y="597"/>
                    </a:lnTo>
                    <a:lnTo>
                      <a:pt x="458" y="594"/>
                    </a:lnTo>
                    <a:lnTo>
                      <a:pt x="466" y="593"/>
                    </a:lnTo>
                    <a:lnTo>
                      <a:pt x="473" y="592"/>
                    </a:lnTo>
                    <a:lnTo>
                      <a:pt x="481" y="588"/>
                    </a:lnTo>
                    <a:lnTo>
                      <a:pt x="489" y="585"/>
                    </a:lnTo>
                    <a:lnTo>
                      <a:pt x="498" y="582"/>
                    </a:lnTo>
                    <a:lnTo>
                      <a:pt x="506" y="578"/>
                    </a:lnTo>
                    <a:lnTo>
                      <a:pt x="514" y="575"/>
                    </a:lnTo>
                    <a:lnTo>
                      <a:pt x="519" y="573"/>
                    </a:lnTo>
                    <a:lnTo>
                      <a:pt x="528" y="569"/>
                    </a:lnTo>
                    <a:lnTo>
                      <a:pt x="536" y="565"/>
                    </a:lnTo>
                    <a:lnTo>
                      <a:pt x="542" y="560"/>
                    </a:lnTo>
                    <a:lnTo>
                      <a:pt x="551" y="558"/>
                    </a:lnTo>
                    <a:lnTo>
                      <a:pt x="557" y="554"/>
                    </a:lnTo>
                    <a:lnTo>
                      <a:pt x="563" y="548"/>
                    </a:lnTo>
                    <a:lnTo>
                      <a:pt x="570" y="543"/>
                    </a:lnTo>
                    <a:lnTo>
                      <a:pt x="578" y="539"/>
                    </a:lnTo>
                    <a:lnTo>
                      <a:pt x="583" y="533"/>
                    </a:lnTo>
                    <a:lnTo>
                      <a:pt x="590" y="530"/>
                    </a:lnTo>
                    <a:lnTo>
                      <a:pt x="597" y="524"/>
                    </a:lnTo>
                    <a:lnTo>
                      <a:pt x="604" y="520"/>
                    </a:lnTo>
                    <a:lnTo>
                      <a:pt x="608" y="514"/>
                    </a:lnTo>
                    <a:lnTo>
                      <a:pt x="613" y="509"/>
                    </a:lnTo>
                    <a:lnTo>
                      <a:pt x="619" y="503"/>
                    </a:lnTo>
                    <a:lnTo>
                      <a:pt x="626" y="499"/>
                    </a:lnTo>
                    <a:lnTo>
                      <a:pt x="631" y="492"/>
                    </a:lnTo>
                    <a:lnTo>
                      <a:pt x="635" y="486"/>
                    </a:lnTo>
                    <a:lnTo>
                      <a:pt x="641" y="480"/>
                    </a:lnTo>
                    <a:lnTo>
                      <a:pt x="645" y="475"/>
                    </a:lnTo>
                    <a:lnTo>
                      <a:pt x="650" y="468"/>
                    </a:lnTo>
                    <a:lnTo>
                      <a:pt x="654" y="462"/>
                    </a:lnTo>
                    <a:lnTo>
                      <a:pt x="660" y="456"/>
                    </a:lnTo>
                    <a:lnTo>
                      <a:pt x="662" y="449"/>
                    </a:lnTo>
                    <a:lnTo>
                      <a:pt x="668" y="443"/>
                    </a:lnTo>
                    <a:lnTo>
                      <a:pt x="671" y="437"/>
                    </a:lnTo>
                    <a:lnTo>
                      <a:pt x="675" y="430"/>
                    </a:lnTo>
                    <a:lnTo>
                      <a:pt x="679" y="423"/>
                    </a:lnTo>
                    <a:lnTo>
                      <a:pt x="681" y="416"/>
                    </a:lnTo>
                    <a:lnTo>
                      <a:pt x="684" y="409"/>
                    </a:lnTo>
                    <a:lnTo>
                      <a:pt x="687" y="401"/>
                    </a:lnTo>
                    <a:lnTo>
                      <a:pt x="690" y="394"/>
                    </a:lnTo>
                    <a:lnTo>
                      <a:pt x="692" y="386"/>
                    </a:lnTo>
                    <a:lnTo>
                      <a:pt x="694" y="381"/>
                    </a:lnTo>
                    <a:lnTo>
                      <a:pt x="696" y="373"/>
                    </a:lnTo>
                    <a:lnTo>
                      <a:pt x="699" y="366"/>
                    </a:lnTo>
                    <a:lnTo>
                      <a:pt x="701" y="358"/>
                    </a:lnTo>
                    <a:lnTo>
                      <a:pt x="702" y="349"/>
                    </a:lnTo>
                    <a:lnTo>
                      <a:pt x="705" y="344"/>
                    </a:lnTo>
                    <a:lnTo>
                      <a:pt x="706" y="336"/>
                    </a:lnTo>
                    <a:lnTo>
                      <a:pt x="706" y="328"/>
                    </a:lnTo>
                    <a:lnTo>
                      <a:pt x="706" y="321"/>
                    </a:lnTo>
                    <a:lnTo>
                      <a:pt x="706" y="313"/>
                    </a:lnTo>
                    <a:lnTo>
                      <a:pt x="707" y="306"/>
                    </a:lnTo>
                    <a:lnTo>
                      <a:pt x="706" y="298"/>
                    </a:lnTo>
                    <a:lnTo>
                      <a:pt x="706" y="290"/>
                    </a:lnTo>
                    <a:lnTo>
                      <a:pt x="706" y="281"/>
                    </a:lnTo>
                    <a:lnTo>
                      <a:pt x="706" y="273"/>
                    </a:lnTo>
                    <a:lnTo>
                      <a:pt x="705" y="265"/>
                    </a:lnTo>
                    <a:lnTo>
                      <a:pt x="702" y="258"/>
                    </a:lnTo>
                    <a:lnTo>
                      <a:pt x="701" y="251"/>
                    </a:lnTo>
                    <a:lnTo>
                      <a:pt x="699" y="243"/>
                    </a:lnTo>
                    <a:lnTo>
                      <a:pt x="696" y="235"/>
                    </a:lnTo>
                    <a:lnTo>
                      <a:pt x="694" y="228"/>
                    </a:lnTo>
                    <a:lnTo>
                      <a:pt x="692" y="220"/>
                    </a:lnTo>
                    <a:lnTo>
                      <a:pt x="690" y="215"/>
                    </a:lnTo>
                    <a:lnTo>
                      <a:pt x="687" y="207"/>
                    </a:lnTo>
                    <a:lnTo>
                      <a:pt x="684" y="200"/>
                    </a:lnTo>
                    <a:lnTo>
                      <a:pt x="681" y="192"/>
                    </a:lnTo>
                    <a:lnTo>
                      <a:pt x="679" y="185"/>
                    </a:lnTo>
                    <a:lnTo>
                      <a:pt x="675" y="179"/>
                    </a:lnTo>
                    <a:lnTo>
                      <a:pt x="671" y="172"/>
                    </a:lnTo>
                    <a:lnTo>
                      <a:pt x="668" y="164"/>
                    </a:lnTo>
                    <a:lnTo>
                      <a:pt x="662" y="158"/>
                    </a:lnTo>
                    <a:lnTo>
                      <a:pt x="660" y="152"/>
                    </a:lnTo>
                    <a:lnTo>
                      <a:pt x="654" y="145"/>
                    </a:lnTo>
                    <a:lnTo>
                      <a:pt x="650" y="138"/>
                    </a:lnTo>
                    <a:lnTo>
                      <a:pt x="645" y="134"/>
                    </a:lnTo>
                    <a:lnTo>
                      <a:pt x="641" y="128"/>
                    </a:lnTo>
                    <a:lnTo>
                      <a:pt x="635" y="121"/>
                    </a:lnTo>
                    <a:lnTo>
                      <a:pt x="631" y="117"/>
                    </a:lnTo>
                    <a:lnTo>
                      <a:pt x="626" y="110"/>
                    </a:lnTo>
                    <a:lnTo>
                      <a:pt x="619" y="104"/>
                    </a:lnTo>
                    <a:lnTo>
                      <a:pt x="613" y="99"/>
                    </a:lnTo>
                    <a:lnTo>
                      <a:pt x="608" y="95"/>
                    </a:lnTo>
                    <a:lnTo>
                      <a:pt x="604" y="89"/>
                    </a:lnTo>
                    <a:lnTo>
                      <a:pt x="597" y="83"/>
                    </a:lnTo>
                    <a:lnTo>
                      <a:pt x="590" y="79"/>
                    </a:lnTo>
                    <a:lnTo>
                      <a:pt x="583" y="73"/>
                    </a:lnTo>
                    <a:lnTo>
                      <a:pt x="578" y="69"/>
                    </a:lnTo>
                    <a:lnTo>
                      <a:pt x="570" y="64"/>
                    </a:lnTo>
                    <a:lnTo>
                      <a:pt x="563" y="59"/>
                    </a:lnTo>
                    <a:lnTo>
                      <a:pt x="557" y="55"/>
                    </a:lnTo>
                    <a:lnTo>
                      <a:pt x="551" y="51"/>
                    </a:lnTo>
                    <a:lnTo>
                      <a:pt x="542" y="47"/>
                    </a:lnTo>
                    <a:lnTo>
                      <a:pt x="536" y="43"/>
                    </a:lnTo>
                    <a:lnTo>
                      <a:pt x="528" y="40"/>
                    </a:lnTo>
                    <a:lnTo>
                      <a:pt x="519" y="35"/>
                    </a:lnTo>
                    <a:lnTo>
                      <a:pt x="514" y="32"/>
                    </a:lnTo>
                    <a:lnTo>
                      <a:pt x="506" y="28"/>
                    </a:lnTo>
                    <a:lnTo>
                      <a:pt x="498" y="25"/>
                    </a:lnTo>
                    <a:lnTo>
                      <a:pt x="489" y="24"/>
                    </a:lnTo>
                    <a:lnTo>
                      <a:pt x="481" y="20"/>
                    </a:lnTo>
                    <a:lnTo>
                      <a:pt x="473" y="17"/>
                    </a:lnTo>
                    <a:lnTo>
                      <a:pt x="466" y="15"/>
                    </a:lnTo>
                    <a:lnTo>
                      <a:pt x="458" y="13"/>
                    </a:lnTo>
                    <a:lnTo>
                      <a:pt x="450" y="10"/>
                    </a:lnTo>
                    <a:lnTo>
                      <a:pt x="440" y="9"/>
                    </a:lnTo>
                    <a:lnTo>
                      <a:pt x="432" y="8"/>
                    </a:lnTo>
                    <a:lnTo>
                      <a:pt x="424" y="6"/>
                    </a:lnTo>
                    <a:lnTo>
                      <a:pt x="414" y="5"/>
                    </a:lnTo>
                    <a:lnTo>
                      <a:pt x="406" y="4"/>
                    </a:lnTo>
                    <a:lnTo>
                      <a:pt x="397" y="1"/>
                    </a:lnTo>
                    <a:lnTo>
                      <a:pt x="389" y="1"/>
                    </a:lnTo>
                    <a:lnTo>
                      <a:pt x="379" y="0"/>
                    </a:lnTo>
                    <a:lnTo>
                      <a:pt x="371" y="0"/>
                    </a:lnTo>
                    <a:lnTo>
                      <a:pt x="361" y="0"/>
                    </a:lnTo>
                    <a:lnTo>
                      <a:pt x="353" y="0"/>
                    </a:lnTo>
                    <a:lnTo>
                      <a:pt x="344" y="0"/>
                    </a:lnTo>
                    <a:lnTo>
                      <a:pt x="334" y="0"/>
                    </a:lnTo>
                    <a:lnTo>
                      <a:pt x="326" y="0"/>
                    </a:lnTo>
                    <a:lnTo>
                      <a:pt x="316" y="1"/>
                    </a:lnTo>
                    <a:lnTo>
                      <a:pt x="307" y="1"/>
                    </a:lnTo>
                    <a:lnTo>
                      <a:pt x="299" y="4"/>
                    </a:lnTo>
                    <a:lnTo>
                      <a:pt x="289" y="5"/>
                    </a:lnTo>
                    <a:lnTo>
                      <a:pt x="282" y="6"/>
                    </a:lnTo>
                    <a:lnTo>
                      <a:pt x="274" y="8"/>
                    </a:lnTo>
                    <a:lnTo>
                      <a:pt x="265" y="9"/>
                    </a:lnTo>
                    <a:lnTo>
                      <a:pt x="256" y="10"/>
                    </a:lnTo>
                    <a:lnTo>
                      <a:pt x="248" y="13"/>
                    </a:lnTo>
                    <a:lnTo>
                      <a:pt x="239" y="15"/>
                    </a:lnTo>
                    <a:lnTo>
                      <a:pt x="231" y="17"/>
                    </a:lnTo>
                    <a:lnTo>
                      <a:pt x="224" y="20"/>
                    </a:lnTo>
                    <a:lnTo>
                      <a:pt x="216" y="24"/>
                    </a:lnTo>
                    <a:lnTo>
                      <a:pt x="209" y="25"/>
                    </a:lnTo>
                    <a:lnTo>
                      <a:pt x="198" y="28"/>
                    </a:lnTo>
                    <a:lnTo>
                      <a:pt x="192" y="32"/>
                    </a:lnTo>
                    <a:lnTo>
                      <a:pt x="184" y="35"/>
                    </a:lnTo>
                    <a:lnTo>
                      <a:pt x="176" y="40"/>
                    </a:lnTo>
                    <a:lnTo>
                      <a:pt x="168" y="43"/>
                    </a:lnTo>
                    <a:lnTo>
                      <a:pt x="161" y="47"/>
                    </a:lnTo>
                    <a:lnTo>
                      <a:pt x="156" y="51"/>
                    </a:lnTo>
                    <a:lnTo>
                      <a:pt x="147" y="55"/>
                    </a:lnTo>
                    <a:lnTo>
                      <a:pt x="141" y="59"/>
                    </a:lnTo>
                    <a:lnTo>
                      <a:pt x="132" y="64"/>
                    </a:lnTo>
                    <a:lnTo>
                      <a:pt x="128" y="69"/>
                    </a:lnTo>
                    <a:lnTo>
                      <a:pt x="122" y="73"/>
                    </a:lnTo>
                    <a:lnTo>
                      <a:pt x="115" y="79"/>
                    </a:lnTo>
                    <a:lnTo>
                      <a:pt x="109" y="83"/>
                    </a:lnTo>
                    <a:lnTo>
                      <a:pt x="102" y="89"/>
                    </a:lnTo>
                    <a:lnTo>
                      <a:pt x="97" y="95"/>
                    </a:lnTo>
                    <a:lnTo>
                      <a:pt x="92" y="99"/>
                    </a:lnTo>
                    <a:lnTo>
                      <a:pt x="85" y="104"/>
                    </a:lnTo>
                    <a:lnTo>
                      <a:pt x="81" y="110"/>
                    </a:lnTo>
                    <a:lnTo>
                      <a:pt x="74" y="117"/>
                    </a:lnTo>
                    <a:lnTo>
                      <a:pt x="68" y="121"/>
                    </a:lnTo>
                    <a:lnTo>
                      <a:pt x="64" y="128"/>
                    </a:lnTo>
                    <a:lnTo>
                      <a:pt x="59" y="134"/>
                    </a:lnTo>
                    <a:lnTo>
                      <a:pt x="55" y="138"/>
                    </a:lnTo>
                    <a:lnTo>
                      <a:pt x="49" y="145"/>
                    </a:lnTo>
                    <a:lnTo>
                      <a:pt x="45" y="152"/>
                    </a:lnTo>
                    <a:lnTo>
                      <a:pt x="41" y="158"/>
                    </a:lnTo>
                    <a:lnTo>
                      <a:pt x="37" y="164"/>
                    </a:lnTo>
                    <a:lnTo>
                      <a:pt x="34" y="172"/>
                    </a:lnTo>
                    <a:lnTo>
                      <a:pt x="30" y="179"/>
                    </a:lnTo>
                    <a:lnTo>
                      <a:pt x="28" y="185"/>
                    </a:lnTo>
                    <a:lnTo>
                      <a:pt x="22" y="192"/>
                    </a:lnTo>
                    <a:lnTo>
                      <a:pt x="19" y="200"/>
                    </a:lnTo>
                    <a:lnTo>
                      <a:pt x="17" y="207"/>
                    </a:lnTo>
                    <a:lnTo>
                      <a:pt x="14" y="215"/>
                    </a:lnTo>
                    <a:lnTo>
                      <a:pt x="13" y="220"/>
                    </a:lnTo>
                    <a:lnTo>
                      <a:pt x="10" y="228"/>
                    </a:lnTo>
                    <a:lnTo>
                      <a:pt x="8" y="235"/>
                    </a:lnTo>
                    <a:lnTo>
                      <a:pt x="7" y="243"/>
                    </a:lnTo>
                    <a:lnTo>
                      <a:pt x="4" y="251"/>
                    </a:lnTo>
                    <a:lnTo>
                      <a:pt x="3" y="258"/>
                    </a:lnTo>
                    <a:lnTo>
                      <a:pt x="2" y="265"/>
                    </a:lnTo>
                    <a:lnTo>
                      <a:pt x="0" y="273"/>
                    </a:lnTo>
                    <a:lnTo>
                      <a:pt x="0" y="281"/>
                    </a:lnTo>
                    <a:lnTo>
                      <a:pt x="0" y="290"/>
                    </a:lnTo>
                    <a:lnTo>
                      <a:pt x="0" y="298"/>
                    </a:lnTo>
                    <a:lnTo>
                      <a:pt x="0" y="306"/>
                    </a:lnTo>
                    <a:lnTo>
                      <a:pt x="0" y="313"/>
                    </a:lnTo>
                    <a:lnTo>
                      <a:pt x="0" y="321"/>
                    </a:lnTo>
                    <a:lnTo>
                      <a:pt x="0" y="328"/>
                    </a:lnTo>
                    <a:lnTo>
                      <a:pt x="0" y="336"/>
                    </a:lnTo>
                    <a:lnTo>
                      <a:pt x="2" y="344"/>
                    </a:lnTo>
                    <a:lnTo>
                      <a:pt x="3" y="349"/>
                    </a:lnTo>
                    <a:lnTo>
                      <a:pt x="4" y="358"/>
                    </a:lnTo>
                    <a:lnTo>
                      <a:pt x="7" y="366"/>
                    </a:lnTo>
                    <a:lnTo>
                      <a:pt x="8" y="373"/>
                    </a:lnTo>
                    <a:lnTo>
                      <a:pt x="10" y="381"/>
                    </a:lnTo>
                    <a:lnTo>
                      <a:pt x="13" y="386"/>
                    </a:lnTo>
                    <a:lnTo>
                      <a:pt x="14" y="394"/>
                    </a:lnTo>
                    <a:lnTo>
                      <a:pt x="17" y="401"/>
                    </a:lnTo>
                    <a:lnTo>
                      <a:pt x="19" y="409"/>
                    </a:lnTo>
                    <a:lnTo>
                      <a:pt x="22" y="416"/>
                    </a:lnTo>
                    <a:lnTo>
                      <a:pt x="28" y="423"/>
                    </a:lnTo>
                    <a:lnTo>
                      <a:pt x="30" y="430"/>
                    </a:lnTo>
                    <a:lnTo>
                      <a:pt x="34" y="437"/>
                    </a:lnTo>
                    <a:lnTo>
                      <a:pt x="37" y="443"/>
                    </a:lnTo>
                    <a:lnTo>
                      <a:pt x="41" y="449"/>
                    </a:lnTo>
                    <a:lnTo>
                      <a:pt x="45" y="456"/>
                    </a:lnTo>
                    <a:lnTo>
                      <a:pt x="49" y="462"/>
                    </a:lnTo>
                    <a:lnTo>
                      <a:pt x="55" y="468"/>
                    </a:lnTo>
                    <a:lnTo>
                      <a:pt x="59" y="475"/>
                    </a:lnTo>
                    <a:lnTo>
                      <a:pt x="64" y="480"/>
                    </a:lnTo>
                    <a:lnTo>
                      <a:pt x="68" y="486"/>
                    </a:lnTo>
                    <a:lnTo>
                      <a:pt x="74" y="492"/>
                    </a:lnTo>
                    <a:lnTo>
                      <a:pt x="81" y="499"/>
                    </a:lnTo>
                    <a:lnTo>
                      <a:pt x="85" y="503"/>
                    </a:lnTo>
                    <a:lnTo>
                      <a:pt x="92" y="509"/>
                    </a:lnTo>
                    <a:lnTo>
                      <a:pt x="97" y="514"/>
                    </a:lnTo>
                    <a:lnTo>
                      <a:pt x="102" y="520"/>
                    </a:lnTo>
                    <a:lnTo>
                      <a:pt x="109" y="524"/>
                    </a:lnTo>
                    <a:lnTo>
                      <a:pt x="115" y="530"/>
                    </a:lnTo>
                    <a:lnTo>
                      <a:pt x="122" y="533"/>
                    </a:lnTo>
                    <a:lnTo>
                      <a:pt x="128" y="539"/>
                    </a:lnTo>
                    <a:lnTo>
                      <a:pt x="132" y="543"/>
                    </a:lnTo>
                    <a:lnTo>
                      <a:pt x="141" y="548"/>
                    </a:lnTo>
                    <a:lnTo>
                      <a:pt x="147" y="554"/>
                    </a:lnTo>
                    <a:lnTo>
                      <a:pt x="156" y="558"/>
                    </a:lnTo>
                    <a:lnTo>
                      <a:pt x="161" y="560"/>
                    </a:lnTo>
                    <a:lnTo>
                      <a:pt x="168" y="565"/>
                    </a:lnTo>
                    <a:lnTo>
                      <a:pt x="176" y="569"/>
                    </a:lnTo>
                    <a:lnTo>
                      <a:pt x="184" y="573"/>
                    </a:lnTo>
                    <a:lnTo>
                      <a:pt x="192" y="575"/>
                    </a:lnTo>
                    <a:lnTo>
                      <a:pt x="198" y="578"/>
                    </a:lnTo>
                    <a:lnTo>
                      <a:pt x="209" y="582"/>
                    </a:lnTo>
                    <a:lnTo>
                      <a:pt x="216" y="585"/>
                    </a:lnTo>
                    <a:lnTo>
                      <a:pt x="224" y="588"/>
                    </a:lnTo>
                    <a:lnTo>
                      <a:pt x="231" y="592"/>
                    </a:lnTo>
                    <a:lnTo>
                      <a:pt x="239" y="593"/>
                    </a:lnTo>
                    <a:lnTo>
                      <a:pt x="248" y="594"/>
                    </a:lnTo>
                    <a:lnTo>
                      <a:pt x="256" y="597"/>
                    </a:lnTo>
                    <a:lnTo>
                      <a:pt x="265" y="600"/>
                    </a:lnTo>
                    <a:lnTo>
                      <a:pt x="274" y="601"/>
                    </a:lnTo>
                    <a:lnTo>
                      <a:pt x="282" y="604"/>
                    </a:lnTo>
                    <a:lnTo>
                      <a:pt x="289" y="604"/>
                    </a:lnTo>
                    <a:lnTo>
                      <a:pt x="299" y="605"/>
                    </a:lnTo>
                    <a:lnTo>
                      <a:pt x="307" y="607"/>
                    </a:lnTo>
                    <a:lnTo>
                      <a:pt x="316" y="607"/>
                    </a:lnTo>
                    <a:lnTo>
                      <a:pt x="326" y="609"/>
                    </a:lnTo>
                    <a:lnTo>
                      <a:pt x="334" y="609"/>
                    </a:lnTo>
                    <a:lnTo>
                      <a:pt x="344" y="609"/>
                    </a:lnTo>
                    <a:lnTo>
                      <a:pt x="353" y="611"/>
                    </a:lnTo>
                    <a:close/>
                  </a:path>
                </a:pathLst>
              </a:custGeom>
              <a:solidFill>
                <a:schemeClr val="bg2"/>
              </a:solidFill>
              <a:ln w="9525">
                <a:noFill/>
                <a:round/>
                <a:headEnd/>
                <a:tailEnd/>
              </a:ln>
            </p:spPr>
            <p:txBody>
              <a:bodyPr/>
              <a:lstStyle/>
              <a:p>
                <a:endParaRPr lang="en-US">
                  <a:latin typeface="+mn-lt"/>
                </a:endParaRPr>
              </a:p>
            </p:txBody>
          </p:sp>
          <p:sp>
            <p:nvSpPr>
              <p:cNvPr id="179" name="Freeform 94"/>
              <p:cNvSpPr>
                <a:spLocks noChangeAspect="1"/>
              </p:cNvSpPr>
              <p:nvPr>
                <p:custDataLst>
                  <p:tags r:id="rId15"/>
                </p:custDataLst>
              </p:nvPr>
            </p:nvSpPr>
            <p:spPr bwMode="gray">
              <a:xfrm>
                <a:off x="2736" y="833"/>
                <a:ext cx="223" cy="1182"/>
              </a:xfrm>
              <a:custGeom>
                <a:avLst/>
                <a:gdLst>
                  <a:gd name="T0" fmla="*/ 0 w 456"/>
                  <a:gd name="T1" fmla="*/ 311914 h 712"/>
                  <a:gd name="T2" fmla="*/ 0 w 456"/>
                  <a:gd name="T3" fmla="*/ 311914 h 712"/>
                  <a:gd name="T4" fmla="*/ 0 w 456"/>
                  <a:gd name="T5" fmla="*/ 0 h 712"/>
                  <a:gd name="T6" fmla="*/ 0 w 456"/>
                  <a:gd name="T7" fmla="*/ 0 h 712"/>
                  <a:gd name="T8" fmla="*/ 0 w 456"/>
                  <a:gd name="T9" fmla="*/ 311914 h 712"/>
                  <a:gd name="T10" fmla="*/ 0 w 456"/>
                  <a:gd name="T11" fmla="*/ 311914 h 712"/>
                  <a:gd name="T12" fmla="*/ 0 60000 65536"/>
                  <a:gd name="T13" fmla="*/ 0 60000 65536"/>
                  <a:gd name="T14" fmla="*/ 0 60000 65536"/>
                  <a:gd name="T15" fmla="*/ 0 60000 65536"/>
                  <a:gd name="T16" fmla="*/ 0 60000 65536"/>
                  <a:gd name="T17" fmla="*/ 0 60000 65536"/>
                  <a:gd name="T18" fmla="*/ 0 w 456"/>
                  <a:gd name="T19" fmla="*/ 0 h 712"/>
                  <a:gd name="T20" fmla="*/ 456 w 456"/>
                  <a:gd name="T21" fmla="*/ 712 h 712"/>
                </a:gdLst>
                <a:ahLst/>
                <a:cxnLst>
                  <a:cxn ang="T12">
                    <a:pos x="T0" y="T1"/>
                  </a:cxn>
                  <a:cxn ang="T13">
                    <a:pos x="T2" y="T3"/>
                  </a:cxn>
                  <a:cxn ang="T14">
                    <a:pos x="T4" y="T5"/>
                  </a:cxn>
                  <a:cxn ang="T15">
                    <a:pos x="T6" y="T7"/>
                  </a:cxn>
                  <a:cxn ang="T16">
                    <a:pos x="T8" y="T9"/>
                  </a:cxn>
                  <a:cxn ang="T17">
                    <a:pos x="T10" y="T11"/>
                  </a:cxn>
                </a:cxnLst>
                <a:rect l="T18" t="T19" r="T20" b="T21"/>
                <a:pathLst>
                  <a:path w="456" h="712">
                    <a:moveTo>
                      <a:pt x="0" y="712"/>
                    </a:moveTo>
                    <a:lnTo>
                      <a:pt x="456" y="712"/>
                    </a:lnTo>
                    <a:lnTo>
                      <a:pt x="456" y="0"/>
                    </a:lnTo>
                    <a:lnTo>
                      <a:pt x="0" y="0"/>
                    </a:lnTo>
                    <a:lnTo>
                      <a:pt x="0" y="712"/>
                    </a:lnTo>
                    <a:close/>
                  </a:path>
                </a:pathLst>
              </a:custGeom>
              <a:solidFill>
                <a:schemeClr val="bg2"/>
              </a:solidFill>
              <a:ln w="9525">
                <a:noFill/>
                <a:round/>
                <a:headEnd/>
                <a:tailEnd/>
              </a:ln>
            </p:spPr>
            <p:txBody>
              <a:bodyPr/>
              <a:lstStyle/>
              <a:p>
                <a:endParaRPr lang="en-US">
                  <a:latin typeface="+mn-lt"/>
                </a:endParaRPr>
              </a:p>
            </p:txBody>
          </p:sp>
        </p:grpSp>
        <p:sp>
          <p:nvSpPr>
            <p:cNvPr id="165" name="Oval 95"/>
            <p:cNvSpPr>
              <a:spLocks noChangeAspect="1" noChangeArrowheads="1"/>
            </p:cNvSpPr>
            <p:nvPr/>
          </p:nvSpPr>
          <p:spPr bwMode="gray">
            <a:xfrm>
              <a:off x="4776" y="1452"/>
              <a:ext cx="287" cy="287"/>
            </a:xfrm>
            <a:prstGeom prst="ellipse">
              <a:avLst/>
            </a:prstGeom>
            <a:solidFill>
              <a:srgbClr val="DCC05A"/>
            </a:solidFill>
            <a:ln w="9525" algn="ctr">
              <a:solidFill>
                <a:schemeClr val="bg2"/>
              </a:solidFill>
              <a:round/>
              <a:headEnd type="none" w="lg" len="lg"/>
              <a:tailEnd type="none" w="lg" len="lg"/>
            </a:ln>
          </p:spPr>
          <p:txBody>
            <a:bodyPr wrap="none" anchor="ctr"/>
            <a:lstStyle/>
            <a:p>
              <a:pPr algn="ctr"/>
              <a:endParaRPr lang="en-US" sz="1400" b="1">
                <a:solidFill>
                  <a:srgbClr val="000000"/>
                </a:solidFill>
                <a:latin typeface="+mn-lt"/>
              </a:endParaRPr>
            </a:p>
          </p:txBody>
        </p:sp>
        <p:sp>
          <p:nvSpPr>
            <p:cNvPr id="166" name="Oval 96"/>
            <p:cNvSpPr>
              <a:spLocks noChangeAspect="1" noChangeArrowheads="1"/>
            </p:cNvSpPr>
            <p:nvPr/>
          </p:nvSpPr>
          <p:spPr bwMode="gray">
            <a:xfrm>
              <a:off x="4776" y="1069"/>
              <a:ext cx="287" cy="286"/>
            </a:xfrm>
            <a:prstGeom prst="ellipse">
              <a:avLst/>
            </a:prstGeom>
            <a:solidFill>
              <a:srgbClr val="C41300"/>
            </a:solidFill>
            <a:ln w="9525" algn="ctr">
              <a:solidFill>
                <a:schemeClr val="bg2"/>
              </a:solidFill>
              <a:round/>
              <a:headEnd type="none" w="lg" len="lg"/>
              <a:tailEnd type="none" w="lg" len="lg"/>
            </a:ln>
          </p:spPr>
          <p:txBody>
            <a:bodyPr wrap="none" anchor="ctr"/>
            <a:lstStyle/>
            <a:p>
              <a:pPr algn="ctr"/>
              <a:endParaRPr lang="en-US" sz="1400" b="1">
                <a:solidFill>
                  <a:srgbClr val="000000"/>
                </a:solidFill>
                <a:latin typeface="+mn-lt"/>
              </a:endParaRPr>
            </a:p>
          </p:txBody>
        </p:sp>
        <p:sp>
          <p:nvSpPr>
            <p:cNvPr id="167" name="Oval 97"/>
            <p:cNvSpPr>
              <a:spLocks noChangeAspect="1" noChangeArrowheads="1"/>
            </p:cNvSpPr>
            <p:nvPr/>
          </p:nvSpPr>
          <p:spPr bwMode="gray">
            <a:xfrm>
              <a:off x="4776" y="1826"/>
              <a:ext cx="287" cy="287"/>
            </a:xfrm>
            <a:prstGeom prst="ellipse">
              <a:avLst/>
            </a:prstGeom>
            <a:solidFill>
              <a:srgbClr val="06C245"/>
            </a:solidFill>
            <a:ln w="9525" algn="ctr">
              <a:solidFill>
                <a:schemeClr val="bg2"/>
              </a:solidFill>
              <a:round/>
              <a:headEnd type="none" w="lg" len="lg"/>
              <a:tailEnd type="none" w="lg" len="lg"/>
            </a:ln>
          </p:spPr>
          <p:txBody>
            <a:bodyPr wrap="none" anchor="ctr"/>
            <a:lstStyle/>
            <a:p>
              <a:pPr algn="ctr"/>
              <a:endParaRPr lang="en-US" sz="1400" b="1">
                <a:solidFill>
                  <a:srgbClr val="000000"/>
                </a:solidFill>
                <a:latin typeface="+mn-lt"/>
              </a:endParaRPr>
            </a:p>
          </p:txBody>
        </p:sp>
      </p:grpSp>
      <p:sp>
        <p:nvSpPr>
          <p:cNvPr id="180" name="Rectangle 3"/>
          <p:cNvSpPr>
            <a:spLocks noChangeArrowheads="1"/>
          </p:cNvSpPr>
          <p:nvPr/>
        </p:nvSpPr>
        <p:spPr bwMode="gray">
          <a:xfrm>
            <a:off x="5532967" y="763059"/>
            <a:ext cx="4113212" cy="428625"/>
          </a:xfrm>
          <a:prstGeom prst="rect">
            <a:avLst/>
          </a:prstGeom>
          <a:solidFill>
            <a:schemeClr val="bg1"/>
          </a:solidFill>
          <a:ln w="9525" algn="ctr">
            <a:noFill/>
            <a:miter lim="800000"/>
            <a:headEnd type="none" w="lg" len="lg"/>
            <a:tailEnd type="none" w="lg" len="lg"/>
          </a:ln>
          <a:effectLst>
            <a:outerShdw dist="25400" dir="5400000" sx="99000" sy="99000" algn="ctr" rotWithShape="0">
              <a:srgbClr val="007167"/>
            </a:outerShdw>
          </a:effectLst>
        </p:spPr>
        <p:txBody>
          <a:bodyPr tIns="91440" bIns="91440" anchor="b">
            <a:spAutoFit/>
          </a:bodyPr>
          <a:lstStyle/>
          <a:p>
            <a:pPr algn="ctr"/>
            <a:r>
              <a:rPr lang="en-US" sz="1600" b="1">
                <a:latin typeface="+mn-lt"/>
              </a:rPr>
              <a:t>Header</a:t>
            </a:r>
            <a:endParaRPr lang="en-US" sz="1600" b="1" dirty="0">
              <a:latin typeface="+mn-lt"/>
            </a:endParaRPr>
          </a:p>
        </p:txBody>
      </p:sp>
      <p:sp>
        <p:nvSpPr>
          <p:cNvPr id="181" name="AutoShape 4"/>
          <p:cNvSpPr>
            <a:spLocks noChangeArrowheads="1"/>
          </p:cNvSpPr>
          <p:nvPr/>
        </p:nvSpPr>
        <p:spPr bwMode="gray">
          <a:xfrm rot="5400000">
            <a:off x="3997148" y="3659982"/>
            <a:ext cx="3505200" cy="266700"/>
          </a:xfrm>
          <a:prstGeom prst="triangle">
            <a:avLst>
              <a:gd name="adj" fmla="val 50000"/>
            </a:avLst>
          </a:prstGeom>
          <a:solidFill>
            <a:schemeClr val="bg2"/>
          </a:solidFill>
          <a:ln w="9525" algn="ctr">
            <a:solidFill>
              <a:srgbClr val="B2B2B2"/>
            </a:solidFill>
            <a:miter lim="800000"/>
            <a:headEnd/>
            <a:tailEnd/>
          </a:ln>
        </p:spPr>
        <p:txBody>
          <a:bodyPr rot="10800000" vert="eaVert" wrap="none" anchor="ctr"/>
          <a:lstStyle/>
          <a:p>
            <a:pPr algn="ctr"/>
            <a:endParaRPr lang="en-US" sz="1400" b="1" dirty="0">
              <a:solidFill>
                <a:srgbClr val="000000"/>
              </a:solidFill>
              <a:latin typeface="+mn-lt"/>
            </a:endParaRPr>
          </a:p>
        </p:txBody>
      </p:sp>
      <p:sp>
        <p:nvSpPr>
          <p:cNvPr id="182" name="Rectangle 4"/>
          <p:cNvSpPr>
            <a:spLocks noChangeArrowheads="1"/>
          </p:cNvSpPr>
          <p:nvPr/>
        </p:nvSpPr>
        <p:spPr bwMode="gray">
          <a:xfrm>
            <a:off x="6063580" y="2011760"/>
            <a:ext cx="3299970" cy="530225"/>
          </a:xfrm>
          <a:prstGeom prst="rect">
            <a:avLst/>
          </a:prstGeom>
          <a:solidFill>
            <a:srgbClr val="007167"/>
          </a:solidFill>
          <a:ln w="9525" algn="ctr">
            <a:solidFill>
              <a:schemeClr val="tx2"/>
            </a:solidFill>
            <a:miter lim="800000"/>
            <a:headEnd type="none" w="lg" len="lg"/>
            <a:tailEnd type="none" w="lg" len="lg"/>
          </a:ln>
        </p:spPr>
        <p:txBody>
          <a:bodyPr tIns="91440" bIns="91440" anchor="ctr"/>
          <a:lstStyle/>
          <a:p>
            <a:pPr algn="ctr"/>
            <a:r>
              <a:rPr lang="en-US" sz="1600" b="1">
                <a:solidFill>
                  <a:srgbClr val="FFFFFF"/>
                </a:solidFill>
                <a:latin typeface="+mn-lt"/>
              </a:rPr>
              <a:t>Header</a:t>
            </a:r>
            <a:endParaRPr lang="en-US" sz="1600" b="1" dirty="0">
              <a:solidFill>
                <a:srgbClr val="FFFFFF"/>
              </a:solidFill>
              <a:latin typeface="+mn-lt"/>
            </a:endParaRPr>
          </a:p>
        </p:txBody>
      </p:sp>
      <p:sp>
        <p:nvSpPr>
          <p:cNvPr id="183" name="Rectangle 8"/>
          <p:cNvSpPr>
            <a:spLocks noChangeArrowheads="1"/>
          </p:cNvSpPr>
          <p:nvPr/>
        </p:nvSpPr>
        <p:spPr bwMode="gray">
          <a:xfrm>
            <a:off x="6063580" y="2541985"/>
            <a:ext cx="3299970" cy="1007270"/>
          </a:xfrm>
          <a:prstGeom prst="rect">
            <a:avLst/>
          </a:prstGeom>
          <a:solidFill>
            <a:schemeClr val="accent1"/>
          </a:solidFill>
          <a:ln w="9525" algn="ctr">
            <a:solidFill>
              <a:schemeClr val="accent1"/>
            </a:solidFill>
            <a:prstDash val="solid"/>
            <a:miter lim="800000"/>
            <a:headEnd type="none" w="lg" len="lg"/>
            <a:tailEnd type="none" w="lg" len="lg"/>
          </a:ln>
        </p:spPr>
        <p:txBody>
          <a:bodyPr tIns="91440" bIns="91440" anchorCtr="0"/>
          <a:lstStyle/>
          <a:p>
            <a:pPr algn="l"/>
            <a:r>
              <a:rPr lang="en-US" sz="1400" b="1" dirty="0">
                <a:solidFill>
                  <a:srgbClr val="000000"/>
                </a:solidFill>
                <a:latin typeface="+mn-lt"/>
              </a:rPr>
              <a:t>Text</a:t>
            </a:r>
          </a:p>
          <a:p>
            <a:pPr marL="285750" lvl="1" indent="-171450" algn="l">
              <a:spcBef>
                <a:spcPts val="0"/>
              </a:spcBef>
              <a:spcAft>
                <a:spcPts val="0"/>
              </a:spcAft>
              <a:buSzPct val="100000"/>
              <a:buChar char="•"/>
            </a:pPr>
            <a:r>
              <a:rPr lang="en-US" sz="1400" dirty="0">
                <a:solidFill>
                  <a:srgbClr val="000000"/>
                </a:solidFill>
                <a:latin typeface="+mn-lt"/>
              </a:rPr>
              <a:t>Text</a:t>
            </a:r>
          </a:p>
          <a:p>
            <a:pPr marL="571500" lvl="2" indent="-171450" algn="l">
              <a:spcBef>
                <a:spcPts val="0"/>
              </a:spcBef>
              <a:spcAft>
                <a:spcPts val="0"/>
              </a:spcAft>
              <a:buSzPct val="100000"/>
              <a:buFont typeface="Trebuchet MS"/>
              <a:buChar char="–"/>
            </a:pPr>
            <a:r>
              <a:rPr lang="en-US" sz="1400" dirty="0">
                <a:solidFill>
                  <a:srgbClr val="000000"/>
                </a:solidFill>
                <a:latin typeface="+mn-lt"/>
              </a:rPr>
              <a:t>Text</a:t>
            </a:r>
          </a:p>
        </p:txBody>
      </p:sp>
      <p:sp>
        <p:nvSpPr>
          <p:cNvPr id="184" name="Rectangle 2"/>
          <p:cNvSpPr>
            <a:spLocks noChangeArrowheads="1"/>
          </p:cNvSpPr>
          <p:nvPr/>
        </p:nvSpPr>
        <p:spPr bwMode="gray">
          <a:xfrm>
            <a:off x="6063581" y="3633788"/>
            <a:ext cx="946820" cy="1225550"/>
          </a:xfrm>
          <a:prstGeom prst="rect">
            <a:avLst/>
          </a:prstGeom>
          <a:solidFill>
            <a:srgbClr val="007167"/>
          </a:solidFill>
          <a:ln w="9525" algn="ctr">
            <a:solidFill>
              <a:srgbClr val="007167"/>
            </a:solidFill>
            <a:miter lim="800000"/>
            <a:headEnd type="none" w="lg" len="lg"/>
            <a:tailEnd type="none" w="lg" len="lg"/>
          </a:ln>
        </p:spPr>
        <p:txBody>
          <a:bodyPr tIns="91440" bIns="91440" anchor="ctr"/>
          <a:lstStyle/>
          <a:p>
            <a:pPr algn="ctr"/>
            <a:r>
              <a:rPr lang="en-US" sz="1600" b="1" dirty="0">
                <a:solidFill>
                  <a:srgbClr val="FFFFFF"/>
                </a:solidFill>
                <a:latin typeface="+mn-lt"/>
              </a:rPr>
              <a:t>Header</a:t>
            </a:r>
          </a:p>
        </p:txBody>
      </p:sp>
      <p:sp>
        <p:nvSpPr>
          <p:cNvPr id="185" name="Rectangle 3"/>
          <p:cNvSpPr>
            <a:spLocks noChangeArrowheads="1"/>
          </p:cNvSpPr>
          <p:nvPr/>
        </p:nvSpPr>
        <p:spPr bwMode="gray">
          <a:xfrm>
            <a:off x="7085195" y="3633788"/>
            <a:ext cx="1544198" cy="1225550"/>
          </a:xfrm>
          <a:prstGeom prst="rect">
            <a:avLst/>
          </a:prstGeom>
          <a:solidFill>
            <a:schemeClr val="accent1"/>
          </a:solidFill>
          <a:ln w="9525" algn="ctr">
            <a:solidFill>
              <a:schemeClr val="accent1"/>
            </a:solidFill>
            <a:prstDash val="solid"/>
            <a:miter lim="800000"/>
            <a:headEnd type="none" w="lg" len="lg"/>
            <a:tailEnd type="none" w="lg" len="lg"/>
          </a:ln>
        </p:spPr>
        <p:txBody>
          <a:bodyPr tIns="91440" bIns="91440" anchorCtr="0"/>
          <a:lstStyle/>
          <a:p>
            <a:pPr algn="l"/>
            <a:r>
              <a:rPr lang="en-US" sz="1400" b="1">
                <a:solidFill>
                  <a:srgbClr val="000000"/>
                </a:solidFill>
                <a:latin typeface="+mn-lt"/>
              </a:rPr>
              <a:t>Text</a:t>
            </a:r>
          </a:p>
          <a:p>
            <a:pPr marL="285750" lvl="1" indent="-171450" algn="l">
              <a:spcBef>
                <a:spcPts val="0"/>
              </a:spcBef>
              <a:spcAft>
                <a:spcPts val="0"/>
              </a:spcAft>
              <a:buSzPct val="100000"/>
              <a:buFontTx/>
              <a:buChar char="•"/>
            </a:pPr>
            <a:r>
              <a:rPr lang="en-US" sz="1400">
                <a:solidFill>
                  <a:srgbClr val="000000"/>
                </a:solidFill>
                <a:latin typeface="+mn-lt"/>
              </a:rPr>
              <a:t>Text</a:t>
            </a:r>
          </a:p>
          <a:p>
            <a:pPr marL="571500" lvl="2" indent="-171450" algn="l">
              <a:spcBef>
                <a:spcPts val="0"/>
              </a:spcBef>
              <a:spcAft>
                <a:spcPts val="0"/>
              </a:spcAft>
              <a:buSzPct val="100000"/>
              <a:buFont typeface="Trebuchet MS"/>
              <a:buChar char="–"/>
            </a:pPr>
            <a:r>
              <a:rPr lang="en-US" sz="1400">
                <a:solidFill>
                  <a:srgbClr val="000000"/>
                </a:solidFill>
                <a:latin typeface="+mn-lt"/>
              </a:rPr>
              <a:t>Text</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3EE7674D-05EC-9644-94AB-88B952698B21}"/>
              </a:ext>
            </a:extLst>
          </p:cNvPr>
          <p:cNvSpPr/>
          <p:nvPr/>
        </p:nvSpPr>
        <p:spPr>
          <a:xfrm>
            <a:off x="4054780" y="1974936"/>
            <a:ext cx="4953000" cy="3108543"/>
          </a:xfrm>
          <a:prstGeom prst="rect">
            <a:avLst/>
          </a:prstGeom>
        </p:spPr>
        <p:txBody>
          <a:bodyPr>
            <a:spAutoFit/>
          </a:bodyPr>
          <a:lstStyle/>
          <a:p>
            <a:pPr algn="l"/>
            <a:r>
              <a:rPr lang="zh-TW" altLang="en-US" dirty="0">
                <a:solidFill>
                  <a:srgbClr val="585858"/>
                </a:solidFill>
                <a:latin typeface="細明體" panose="02020509000000000000" pitchFamily="49" charset="-120"/>
                <a:ea typeface="細明體" panose="02020509000000000000" pitchFamily="49" charset="-120"/>
              </a:rPr>
              <a:t>是一個通過</a:t>
            </a:r>
            <a:r>
              <a:rPr lang="en" altLang="zh-TW" dirty="0">
                <a:solidFill>
                  <a:srgbClr val="585858"/>
                </a:solidFill>
                <a:latin typeface="細明體" panose="02020509000000000000" pitchFamily="49" charset="-120"/>
                <a:ea typeface="細明體" panose="02020509000000000000" pitchFamily="49" charset="-120"/>
              </a:rPr>
              <a:t>AI</a:t>
            </a:r>
            <a:r>
              <a:rPr lang="zh-TW" altLang="en-US" dirty="0">
                <a:solidFill>
                  <a:srgbClr val="585858"/>
                </a:solidFill>
                <a:latin typeface="細明體" panose="02020509000000000000" pitchFamily="49" charset="-120"/>
                <a:ea typeface="細明體" panose="02020509000000000000" pitchFamily="49" charset="-120"/>
              </a:rPr>
              <a:t>來驗證身分及身分證件的公司，使用機器學習技術驗證用戶的身分證件，並將其與面部生物識別技術進行比較，然後可以將身分與國際信用和關注數據庫進行交叉參考，目前</a:t>
            </a:r>
            <a:r>
              <a:rPr lang="en" altLang="zh-TW" dirty="0" err="1">
                <a:solidFill>
                  <a:srgbClr val="585858"/>
                </a:solidFill>
                <a:latin typeface="細明體" panose="02020509000000000000" pitchFamily="49" charset="-120"/>
                <a:ea typeface="細明體" panose="02020509000000000000" pitchFamily="49" charset="-120"/>
              </a:rPr>
              <a:t>Onfido</a:t>
            </a:r>
            <a:r>
              <a:rPr lang="zh-TW" altLang="en-US" dirty="0">
                <a:solidFill>
                  <a:srgbClr val="585858"/>
                </a:solidFill>
                <a:latin typeface="細明體" panose="02020509000000000000" pitchFamily="49" charset="-120"/>
                <a:ea typeface="細明體" panose="02020509000000000000" pitchFamily="49" charset="-120"/>
              </a:rPr>
              <a:t>可以識別</a:t>
            </a:r>
            <a:r>
              <a:rPr lang="en-US" altLang="zh-TW" dirty="0">
                <a:solidFill>
                  <a:srgbClr val="585858"/>
                </a:solidFill>
                <a:latin typeface="細明體" panose="02020509000000000000" pitchFamily="49" charset="-120"/>
                <a:ea typeface="細明體" panose="02020509000000000000" pitchFamily="49" charset="-120"/>
              </a:rPr>
              <a:t>600</a:t>
            </a:r>
            <a:r>
              <a:rPr lang="zh-TW" altLang="en-US" dirty="0">
                <a:solidFill>
                  <a:srgbClr val="585858"/>
                </a:solidFill>
                <a:latin typeface="細明體" panose="02020509000000000000" pitchFamily="49" charset="-120"/>
                <a:ea typeface="細明體" panose="02020509000000000000" pitchFamily="49" charset="-120"/>
              </a:rPr>
              <a:t>種格式，從幾十個國家的駕照、護照、身分證以及手機上的自拍照片。</a:t>
            </a:r>
          </a:p>
          <a:p>
            <a:pPr algn="l"/>
            <a:r>
              <a:rPr lang="en" altLang="zh-TW" dirty="0" err="1">
                <a:solidFill>
                  <a:srgbClr val="585858"/>
                </a:solidFill>
                <a:latin typeface="細明體" panose="02020509000000000000" pitchFamily="49" charset="-120"/>
                <a:ea typeface="細明體" panose="02020509000000000000" pitchFamily="49" charset="-120"/>
              </a:rPr>
              <a:t>Onfido</a:t>
            </a:r>
            <a:r>
              <a:rPr lang="zh-TW" altLang="en-US" dirty="0">
                <a:solidFill>
                  <a:srgbClr val="585858"/>
                </a:solidFill>
                <a:latin typeface="細明體" panose="02020509000000000000" pitchFamily="49" charset="-120"/>
                <a:ea typeface="細明體" panose="02020509000000000000" pitchFamily="49" charset="-120"/>
              </a:rPr>
              <a:t>透過其在線平台提供多種類型的身分驗證和背景調查，現今幾乎每個人都擁有一台帶有內置攝像頭的智能手機，</a:t>
            </a:r>
            <a:r>
              <a:rPr lang="en" altLang="zh-TW" dirty="0" err="1">
                <a:solidFill>
                  <a:srgbClr val="585858"/>
                </a:solidFill>
                <a:latin typeface="細明體" panose="02020509000000000000" pitchFamily="49" charset="-120"/>
                <a:ea typeface="細明體" panose="02020509000000000000" pitchFamily="49" charset="-120"/>
              </a:rPr>
              <a:t>Onfido</a:t>
            </a:r>
            <a:r>
              <a:rPr lang="zh-TW" altLang="en-US" dirty="0">
                <a:solidFill>
                  <a:srgbClr val="585858"/>
                </a:solidFill>
                <a:latin typeface="細明體" panose="02020509000000000000" pitchFamily="49" charset="-120"/>
                <a:ea typeface="細明體" panose="02020509000000000000" pitchFamily="49" charset="-120"/>
              </a:rPr>
              <a:t>可以使用它來比較和交叉引用一個人的面部生物識別技術與他們的身分證件，例如： 身分證、駕駛執照。然後可以根據全球數據庫檢查此人的身分，以確定是否有任何問題。它使用手動和自動機器學習技術，包括光學字符識別和人臉檢測，來驗證申請人的護照或身分證以防止欺詐行為。</a:t>
            </a:r>
            <a:r>
              <a:rPr lang="en" altLang="zh-TW" dirty="0" err="1">
                <a:solidFill>
                  <a:srgbClr val="585858"/>
                </a:solidFill>
                <a:latin typeface="細明體" panose="02020509000000000000" pitchFamily="49" charset="-120"/>
                <a:ea typeface="細明體" panose="02020509000000000000" pitchFamily="49" charset="-120"/>
              </a:rPr>
              <a:t>Onfido</a:t>
            </a:r>
            <a:r>
              <a:rPr lang="zh-TW" altLang="en-US" dirty="0">
                <a:solidFill>
                  <a:srgbClr val="585858"/>
                </a:solidFill>
                <a:latin typeface="細明體" panose="02020509000000000000" pitchFamily="49" charset="-120"/>
                <a:ea typeface="細明體" panose="02020509000000000000" pitchFamily="49" charset="-120"/>
              </a:rPr>
              <a:t>也有權利工作、</a:t>
            </a:r>
            <a:r>
              <a:rPr lang="en" altLang="zh-TW" dirty="0">
                <a:solidFill>
                  <a:srgbClr val="585858"/>
                </a:solidFill>
                <a:latin typeface="細明體" panose="02020509000000000000" pitchFamily="49" charset="-120"/>
                <a:ea typeface="細明體" panose="02020509000000000000" pitchFamily="49" charset="-120"/>
              </a:rPr>
              <a:t>PEP </a:t>
            </a:r>
            <a:r>
              <a:rPr lang="zh-TW" altLang="en-US" dirty="0">
                <a:solidFill>
                  <a:srgbClr val="585858"/>
                </a:solidFill>
                <a:latin typeface="細明體" panose="02020509000000000000" pitchFamily="49" charset="-120"/>
                <a:ea typeface="細明體" panose="02020509000000000000" pitchFamily="49" charset="-120"/>
              </a:rPr>
              <a:t>制裁、犯罪歷史以及使用多個數據源頭的教育和就業驗證檢查。</a:t>
            </a:r>
            <a:endParaRPr lang="zh-TW" altLang="en-US" b="0" i="0" dirty="0">
              <a:solidFill>
                <a:srgbClr val="585858"/>
              </a:solidFill>
              <a:effectLst/>
              <a:latin typeface="細明體" panose="02020509000000000000" pitchFamily="49" charset="-120"/>
              <a:ea typeface="細明體" panose="02020509000000000000" pitchFamily="49" charset="-120"/>
            </a:endParaRPr>
          </a:p>
        </p:txBody>
      </p:sp>
      <p:sp>
        <p:nvSpPr>
          <p:cNvPr id="4" name="矩形 3">
            <a:extLst>
              <a:ext uri="{FF2B5EF4-FFF2-40B4-BE49-F238E27FC236}">
                <a16:creationId xmlns:a16="http://schemas.microsoft.com/office/drawing/2014/main" id="{7CC0494A-81E9-7C48-A905-FB431E90B8C7}"/>
              </a:ext>
            </a:extLst>
          </p:cNvPr>
          <p:cNvSpPr/>
          <p:nvPr/>
        </p:nvSpPr>
        <p:spPr>
          <a:xfrm>
            <a:off x="2637413" y="308407"/>
            <a:ext cx="1980030" cy="400110"/>
          </a:xfrm>
          <a:prstGeom prst="rect">
            <a:avLst/>
          </a:prstGeom>
        </p:spPr>
        <p:txBody>
          <a:bodyPr wrap="none">
            <a:spAutoFit/>
          </a:bodyPr>
          <a:lstStyle/>
          <a:p>
            <a:r>
              <a:rPr kumimoji="1" lang="zh-TW" altLang="en-US" sz="2000" b="1" dirty="0"/>
              <a:t>身分驗證把關者</a:t>
            </a:r>
          </a:p>
        </p:txBody>
      </p:sp>
      <p:sp>
        <p:nvSpPr>
          <p:cNvPr id="5" name="矩形 4">
            <a:extLst>
              <a:ext uri="{FF2B5EF4-FFF2-40B4-BE49-F238E27FC236}">
                <a16:creationId xmlns:a16="http://schemas.microsoft.com/office/drawing/2014/main" id="{CA243272-DE0B-674A-93AB-C5C34DAD754C}"/>
              </a:ext>
            </a:extLst>
          </p:cNvPr>
          <p:cNvSpPr/>
          <p:nvPr/>
        </p:nvSpPr>
        <p:spPr>
          <a:xfrm>
            <a:off x="3942045" y="767404"/>
            <a:ext cx="4953000" cy="738664"/>
          </a:xfrm>
          <a:prstGeom prst="rect">
            <a:avLst/>
          </a:prstGeom>
        </p:spPr>
        <p:txBody>
          <a:bodyPr>
            <a:spAutoFit/>
          </a:bodyPr>
          <a:lstStyle/>
          <a:p>
            <a:r>
              <a:rPr lang="zh-TW" altLang="en-US" dirty="0">
                <a:solidFill>
                  <a:srgbClr val="404040"/>
                </a:solidFill>
                <a:latin typeface="-apple-system"/>
              </a:rPr>
              <a:t>您可以选择在银行分行进行面对面的验证，但正如我们所知，大多数消费者现在更喜欢在线网上验证 </a:t>
            </a:r>
            <a:r>
              <a:rPr lang="en-US" altLang="zh-TW" dirty="0">
                <a:solidFill>
                  <a:srgbClr val="404040"/>
                </a:solidFill>
                <a:latin typeface="-apple-system"/>
              </a:rPr>
              <a:t>, </a:t>
            </a:r>
            <a:r>
              <a:rPr lang="zh-TW" altLang="en-US" dirty="0">
                <a:solidFill>
                  <a:srgbClr val="404040"/>
                </a:solidFill>
                <a:latin typeface="-apple-system"/>
              </a:rPr>
              <a:t>这行为的驱动因素就是在线的便利性。</a:t>
            </a:r>
            <a:endParaRPr lang="zh-TW" altLang="en-US" dirty="0"/>
          </a:p>
        </p:txBody>
      </p:sp>
      <p:pic>
        <p:nvPicPr>
          <p:cNvPr id="6" name="圖片 5">
            <a:extLst>
              <a:ext uri="{FF2B5EF4-FFF2-40B4-BE49-F238E27FC236}">
                <a16:creationId xmlns:a16="http://schemas.microsoft.com/office/drawing/2014/main" id="{0F6BBCE6-D151-664F-83AA-B23F9C919B89}"/>
              </a:ext>
            </a:extLst>
          </p:cNvPr>
          <p:cNvPicPr>
            <a:picLocks noChangeAspect="1"/>
          </p:cNvPicPr>
          <p:nvPr/>
        </p:nvPicPr>
        <p:blipFill rotWithShape="1">
          <a:blip r:embed="rId2"/>
          <a:srcRect b="3016"/>
          <a:stretch/>
        </p:blipFill>
        <p:spPr>
          <a:xfrm>
            <a:off x="443109" y="1806734"/>
            <a:ext cx="3611671" cy="3113550"/>
          </a:xfrm>
          <a:prstGeom prst="rect">
            <a:avLst/>
          </a:prstGeom>
        </p:spPr>
      </p:pic>
      <p:pic>
        <p:nvPicPr>
          <p:cNvPr id="9" name="圖片 8">
            <a:extLst>
              <a:ext uri="{FF2B5EF4-FFF2-40B4-BE49-F238E27FC236}">
                <a16:creationId xmlns:a16="http://schemas.microsoft.com/office/drawing/2014/main" id="{E2C29B8D-1C65-6140-8EB7-34A554F59B3B}"/>
              </a:ext>
            </a:extLst>
          </p:cNvPr>
          <p:cNvPicPr>
            <a:picLocks noChangeAspect="1"/>
          </p:cNvPicPr>
          <p:nvPr/>
        </p:nvPicPr>
        <p:blipFill>
          <a:blip r:embed="rId3"/>
          <a:stretch>
            <a:fillRect/>
          </a:stretch>
        </p:blipFill>
        <p:spPr>
          <a:xfrm>
            <a:off x="546358" y="168734"/>
            <a:ext cx="2057400" cy="647700"/>
          </a:xfrm>
          <a:prstGeom prst="rect">
            <a:avLst/>
          </a:prstGeom>
        </p:spPr>
      </p:pic>
      <p:pic>
        <p:nvPicPr>
          <p:cNvPr id="10" name="圖片 9">
            <a:extLst>
              <a:ext uri="{FF2B5EF4-FFF2-40B4-BE49-F238E27FC236}">
                <a16:creationId xmlns:a16="http://schemas.microsoft.com/office/drawing/2014/main" id="{DF0AF2E0-5A30-BB4A-8000-48441085A8CD}"/>
              </a:ext>
            </a:extLst>
          </p:cNvPr>
          <p:cNvPicPr>
            <a:picLocks noChangeAspect="1"/>
          </p:cNvPicPr>
          <p:nvPr/>
        </p:nvPicPr>
        <p:blipFill>
          <a:blip r:embed="rId4"/>
          <a:stretch>
            <a:fillRect/>
          </a:stretch>
        </p:blipFill>
        <p:spPr>
          <a:xfrm>
            <a:off x="8578850" y="1320800"/>
            <a:ext cx="2654300" cy="3251200"/>
          </a:xfrm>
          <a:prstGeom prst="rect">
            <a:avLst/>
          </a:prstGeom>
        </p:spPr>
      </p:pic>
    </p:spTree>
    <p:extLst>
      <p:ext uri="{BB962C8B-B14F-4D97-AF65-F5344CB8AC3E}">
        <p14:creationId xmlns:p14="http://schemas.microsoft.com/office/powerpoint/2010/main" val="7365173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63C0957C-41A2-364D-B69E-033C01743B47}"/>
              </a:ext>
            </a:extLst>
          </p:cNvPr>
          <p:cNvSpPr/>
          <p:nvPr/>
        </p:nvSpPr>
        <p:spPr>
          <a:xfrm>
            <a:off x="2377358" y="2726035"/>
            <a:ext cx="5532284" cy="923330"/>
          </a:xfrm>
          <a:prstGeom prst="rect">
            <a:avLst/>
          </a:prstGeom>
          <a:noFill/>
        </p:spPr>
        <p:txBody>
          <a:bodyPr wrap="none" lIns="91440" tIns="45720" rIns="91440" bIns="45720">
            <a:spAutoFit/>
          </a:bodyPr>
          <a:lstStyle/>
          <a:p>
            <a:pPr algn="ctr"/>
            <a:r>
              <a:rPr lang="en" altLang="zh-TW" sz="5400" b="1" cap="none" spc="0"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ArialMT"/>
              </a:rPr>
              <a:t>Capital markets </a:t>
            </a:r>
            <a:endParaRPr lang="zh-TW" altLang="en-US" sz="5400" b="1" cap="none" spc="0"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endParaRPr>
          </a:p>
        </p:txBody>
      </p:sp>
    </p:spTree>
    <p:extLst>
      <p:ext uri="{BB962C8B-B14F-4D97-AF65-F5344CB8AC3E}">
        <p14:creationId xmlns:p14="http://schemas.microsoft.com/office/powerpoint/2010/main" val="12210351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a:extLst>
              <a:ext uri="{FF2B5EF4-FFF2-40B4-BE49-F238E27FC236}">
                <a16:creationId xmlns:a16="http://schemas.microsoft.com/office/drawing/2014/main" id="{DD37B214-D8FC-E841-A48F-5E85A0EF6CC8}"/>
              </a:ext>
            </a:extLst>
          </p:cNvPr>
          <p:cNvPicPr>
            <a:picLocks noChangeAspect="1"/>
          </p:cNvPicPr>
          <p:nvPr/>
        </p:nvPicPr>
        <p:blipFill rotWithShape="1">
          <a:blip r:embed="rId2"/>
          <a:srcRect b="8120"/>
          <a:stretch/>
        </p:blipFill>
        <p:spPr>
          <a:xfrm>
            <a:off x="268286" y="130143"/>
            <a:ext cx="2560639" cy="631215"/>
          </a:xfrm>
          <a:prstGeom prst="rect">
            <a:avLst/>
          </a:prstGeom>
        </p:spPr>
      </p:pic>
      <p:sp>
        <p:nvSpPr>
          <p:cNvPr id="5" name="矩形 4">
            <a:extLst>
              <a:ext uri="{FF2B5EF4-FFF2-40B4-BE49-F238E27FC236}">
                <a16:creationId xmlns:a16="http://schemas.microsoft.com/office/drawing/2014/main" id="{59BE2914-3AD4-3742-94E1-696E89538EFC}"/>
              </a:ext>
            </a:extLst>
          </p:cNvPr>
          <p:cNvSpPr/>
          <p:nvPr/>
        </p:nvSpPr>
        <p:spPr>
          <a:xfrm>
            <a:off x="1354760" y="6638383"/>
            <a:ext cx="4953000" cy="1600438"/>
          </a:xfrm>
          <a:prstGeom prst="rect">
            <a:avLst/>
          </a:prstGeom>
        </p:spPr>
        <p:txBody>
          <a:bodyPr>
            <a:spAutoFit/>
          </a:bodyPr>
          <a:lstStyle/>
          <a:p>
            <a:pPr algn="l"/>
            <a:r>
              <a:rPr lang="en" altLang="zh-TW" dirty="0">
                <a:solidFill>
                  <a:srgbClr val="444444"/>
                </a:solidFill>
                <a:latin typeface="微軟正黑體" panose="020B0604030504040204" pitchFamily="34" charset="-120"/>
                <a:ea typeface="微軟正黑體" panose="020B0604030504040204" pitchFamily="34" charset="-120"/>
              </a:rPr>
              <a:t>COIN </a:t>
            </a:r>
            <a:r>
              <a:rPr lang="zh-TW" altLang="en-US" dirty="0">
                <a:solidFill>
                  <a:srgbClr val="444444"/>
                </a:solidFill>
                <a:latin typeface="微軟正黑體" panose="020B0604030504040204" pitchFamily="34" charset="-120"/>
                <a:ea typeface="微軟正黑體" panose="020B0604030504040204" pitchFamily="34" charset="-120"/>
              </a:rPr>
              <a:t>計畫推出後，已經大幅降低貸款服務常出現的人為錯誤，摩根大通打算將 </a:t>
            </a:r>
            <a:r>
              <a:rPr lang="en" altLang="zh-TW" dirty="0">
                <a:solidFill>
                  <a:srgbClr val="444444"/>
                </a:solidFill>
                <a:latin typeface="微軟正黑體" panose="020B0604030504040204" pitchFamily="34" charset="-120"/>
                <a:ea typeface="微軟正黑體" panose="020B0604030504040204" pitchFamily="34" charset="-120"/>
              </a:rPr>
              <a:t>COIN </a:t>
            </a:r>
            <a:r>
              <a:rPr lang="zh-TW" altLang="en-US" dirty="0">
                <a:solidFill>
                  <a:srgbClr val="444444"/>
                </a:solidFill>
                <a:latin typeface="微軟正黑體" panose="020B0604030504040204" pitchFamily="34" charset="-120"/>
                <a:ea typeface="微軟正黑體" panose="020B0604030504040204" pitchFamily="34" charset="-120"/>
              </a:rPr>
              <a:t>應用在其他較繁複的法律文件上，如信用違約交換（</a:t>
            </a:r>
            <a:r>
              <a:rPr lang="en" altLang="zh-TW" dirty="0">
                <a:solidFill>
                  <a:srgbClr val="444444"/>
                </a:solidFill>
                <a:latin typeface="微軟正黑體" panose="020B0604030504040204" pitchFamily="34" charset="-120"/>
                <a:ea typeface="微軟正黑體" panose="020B0604030504040204" pitchFamily="34" charset="-120"/>
              </a:rPr>
              <a:t>Credit Default Swap</a:t>
            </a:r>
            <a:r>
              <a:rPr lang="zh-TW" altLang="en" dirty="0">
                <a:solidFill>
                  <a:srgbClr val="444444"/>
                </a:solidFill>
                <a:latin typeface="微軟正黑體" panose="020B0604030504040204" pitchFamily="34" charset="-120"/>
                <a:ea typeface="微軟正黑體" panose="020B0604030504040204" pitchFamily="34" charset="-120"/>
              </a:rPr>
              <a:t>）、</a:t>
            </a:r>
            <a:r>
              <a:rPr lang="zh-TW" altLang="en-US" dirty="0">
                <a:solidFill>
                  <a:srgbClr val="444444"/>
                </a:solidFill>
                <a:latin typeface="微軟正黑體" panose="020B0604030504040204" pitchFamily="34" charset="-120"/>
                <a:ea typeface="微軟正黑體" panose="020B0604030504040204" pitchFamily="34" charset="-120"/>
              </a:rPr>
              <a:t>託管協議（</a:t>
            </a:r>
            <a:r>
              <a:rPr lang="en" altLang="zh-TW" dirty="0">
                <a:solidFill>
                  <a:srgbClr val="444444"/>
                </a:solidFill>
                <a:latin typeface="微軟正黑體" panose="020B0604030504040204" pitchFamily="34" charset="-120"/>
                <a:ea typeface="微軟正黑體" panose="020B0604030504040204" pitchFamily="34" charset="-120"/>
              </a:rPr>
              <a:t>custody agreement</a:t>
            </a:r>
            <a:r>
              <a:rPr lang="zh-TW" altLang="en" dirty="0">
                <a:solidFill>
                  <a:srgbClr val="444444"/>
                </a:solidFill>
                <a:latin typeface="微軟正黑體" panose="020B0604030504040204" pitchFamily="34" charset="-120"/>
                <a:ea typeface="微軟正黑體" panose="020B0604030504040204" pitchFamily="34" charset="-120"/>
              </a:rPr>
              <a:t>），</a:t>
            </a:r>
            <a:r>
              <a:rPr lang="zh-TW" altLang="en-US" dirty="0">
                <a:solidFill>
                  <a:srgbClr val="444444"/>
                </a:solidFill>
                <a:latin typeface="微軟正黑體" panose="020B0604030504040204" pitchFamily="34" charset="-120"/>
                <a:ea typeface="微軟正黑體" panose="020B0604030504040204" pitchFamily="34" charset="-120"/>
              </a:rPr>
              <a:t>未來甚至可用於解釋條款與分析企業溝通等方面。</a:t>
            </a:r>
          </a:p>
          <a:p>
            <a:br>
              <a:rPr lang="zh-TW" altLang="en-US" dirty="0"/>
            </a:br>
            <a:endParaRPr lang="zh-TW" altLang="en-US" dirty="0"/>
          </a:p>
        </p:txBody>
      </p:sp>
      <p:sp>
        <p:nvSpPr>
          <p:cNvPr id="6" name="矩形 5">
            <a:extLst>
              <a:ext uri="{FF2B5EF4-FFF2-40B4-BE49-F238E27FC236}">
                <a16:creationId xmlns:a16="http://schemas.microsoft.com/office/drawing/2014/main" id="{BDEFC26B-1A90-D545-912C-C5DCBA4EE9A2}"/>
              </a:ext>
            </a:extLst>
          </p:cNvPr>
          <p:cNvSpPr/>
          <p:nvPr/>
        </p:nvSpPr>
        <p:spPr>
          <a:xfrm>
            <a:off x="3027507" y="304096"/>
            <a:ext cx="3679213" cy="400110"/>
          </a:xfrm>
          <a:prstGeom prst="rect">
            <a:avLst/>
          </a:prstGeom>
        </p:spPr>
        <p:txBody>
          <a:bodyPr wrap="none">
            <a:spAutoFit/>
          </a:bodyPr>
          <a:lstStyle/>
          <a:p>
            <a:r>
              <a:rPr lang="en" altLang="zh-TW" sz="2000" b="1" dirty="0">
                <a:solidFill>
                  <a:srgbClr val="444444"/>
                </a:solidFill>
                <a:latin typeface="微軟正黑體" panose="020B0604030504040204" pitchFamily="34" charset="-120"/>
                <a:ea typeface="微軟正黑體" panose="020B0604030504040204" pitchFamily="34" charset="-120"/>
              </a:rPr>
              <a:t>Contract Intelligence (COIN)</a:t>
            </a:r>
            <a:endParaRPr lang="zh-TW" altLang="en-US" sz="2000" b="1" dirty="0"/>
          </a:p>
        </p:txBody>
      </p:sp>
      <p:sp>
        <p:nvSpPr>
          <p:cNvPr id="56" name="圓角矩形 55">
            <a:extLst>
              <a:ext uri="{FF2B5EF4-FFF2-40B4-BE49-F238E27FC236}">
                <a16:creationId xmlns:a16="http://schemas.microsoft.com/office/drawing/2014/main" id="{54CB6515-6F60-2647-874D-524AE113C15E}"/>
              </a:ext>
            </a:extLst>
          </p:cNvPr>
          <p:cNvSpPr/>
          <p:nvPr/>
        </p:nvSpPr>
        <p:spPr>
          <a:xfrm>
            <a:off x="709980" y="5337636"/>
            <a:ext cx="7903898" cy="1055608"/>
          </a:xfrm>
          <a:prstGeom prst="round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marL="285750" indent="-285750" algn="l">
              <a:buFont typeface="Wingdings" pitchFamily="2" charset="2"/>
              <a:buChar char="l"/>
            </a:pPr>
            <a:r>
              <a:rPr lang="zh-TW" altLang="en-US" b="1" dirty="0"/>
              <a:t>將</a:t>
            </a:r>
            <a:r>
              <a:rPr lang="en-US" altLang="zh-TW" b="1" dirty="0"/>
              <a:t>36</a:t>
            </a:r>
            <a:r>
              <a:rPr lang="zh-CN" altLang="en-US" b="1" dirty="0"/>
              <a:t>萬</a:t>
            </a:r>
            <a:r>
              <a:rPr lang="zh-TW" altLang="en-US" b="1" dirty="0"/>
              <a:t>小時工作轉換為秒！</a:t>
            </a:r>
            <a:r>
              <a:rPr lang="zh-TW" altLang="en-US" dirty="0">
                <a:solidFill>
                  <a:srgbClr val="444444"/>
                </a:solidFill>
                <a:latin typeface="微軟正黑體" panose="020B0604030504040204" pitchFamily="34" charset="-120"/>
                <a:ea typeface="微軟正黑體" panose="020B0604030504040204" pitchFamily="34" charset="-120"/>
              </a:rPr>
              <a:t>快速分析審查合約文件，有別於以往每年由律師及信貸人員處理所花的 </a:t>
            </a:r>
            <a:r>
              <a:rPr lang="en-US" altLang="zh-TW" dirty="0">
                <a:solidFill>
                  <a:srgbClr val="444444"/>
                </a:solidFill>
                <a:latin typeface="微軟正黑體" panose="020B0604030504040204" pitchFamily="34" charset="-120"/>
                <a:ea typeface="微軟正黑體" panose="020B0604030504040204" pitchFamily="34" charset="-120"/>
              </a:rPr>
              <a:t>36 </a:t>
            </a:r>
            <a:r>
              <a:rPr lang="zh-TW" altLang="en-US" dirty="0">
                <a:solidFill>
                  <a:srgbClr val="444444"/>
                </a:solidFill>
                <a:latin typeface="微軟正黑體" panose="020B0604030504040204" pitchFamily="34" charset="-120"/>
                <a:ea typeface="微軟正黑體" panose="020B0604030504040204" pitchFamily="34" charset="-120"/>
              </a:rPr>
              <a:t>萬個小時，</a:t>
            </a:r>
            <a:r>
              <a:rPr lang="en" altLang="zh-TW" dirty="0">
                <a:solidFill>
                  <a:srgbClr val="444444"/>
                </a:solidFill>
                <a:latin typeface="微軟正黑體" panose="020B0604030504040204" pitchFamily="34" charset="-120"/>
                <a:ea typeface="微軟正黑體" panose="020B0604030504040204" pitchFamily="34" charset="-120"/>
              </a:rPr>
              <a:t>COIN </a:t>
            </a:r>
            <a:r>
              <a:rPr lang="zh-TW" altLang="en-US" dirty="0">
                <a:solidFill>
                  <a:srgbClr val="444444"/>
                </a:solidFill>
                <a:latin typeface="微軟正黑體" panose="020B0604030504040204" pitchFamily="34" charset="-120"/>
                <a:ea typeface="微軟正黑體" panose="020B0604030504040204" pitchFamily="34" charset="-120"/>
              </a:rPr>
              <a:t>快到只消幾秒就能完成</a:t>
            </a:r>
            <a:endParaRPr lang="en-US" altLang="zh-TW" dirty="0">
              <a:solidFill>
                <a:srgbClr val="444444"/>
              </a:solidFill>
              <a:latin typeface="微軟正黑體" panose="020B0604030504040204" pitchFamily="34" charset="-120"/>
              <a:ea typeface="微軟正黑體" panose="020B0604030504040204" pitchFamily="34" charset="-120"/>
            </a:endParaRPr>
          </a:p>
          <a:p>
            <a:pPr marL="285750" indent="-285750" algn="l">
              <a:buFont typeface="Wingdings" pitchFamily="2" charset="2"/>
              <a:buChar char="l"/>
            </a:pPr>
            <a:r>
              <a:rPr lang="zh-CN" altLang="en-US" b="1" dirty="0">
                <a:solidFill>
                  <a:srgbClr val="444444"/>
                </a:solidFill>
                <a:latin typeface="微軟正黑體" panose="020B0604030504040204" pitchFamily="34" charset="-120"/>
                <a:ea typeface="微軟正黑體" panose="020B0604030504040204" pitchFamily="34" charset="-120"/>
              </a:rPr>
              <a:t>專業審核人力需求減少</a:t>
            </a:r>
            <a:r>
              <a:rPr lang="en-US" altLang="zh-CN" b="1" dirty="0">
                <a:solidFill>
                  <a:srgbClr val="444444"/>
                </a:solidFill>
                <a:latin typeface="微軟正黑體" panose="020B0604030504040204" pitchFamily="34" charset="-120"/>
                <a:ea typeface="微軟正黑體" panose="020B0604030504040204" pitchFamily="34" charset="-120"/>
              </a:rPr>
              <a:t> </a:t>
            </a:r>
            <a:endParaRPr lang="en-US" altLang="zh-TW" b="1" dirty="0">
              <a:solidFill>
                <a:srgbClr val="444444"/>
              </a:solidFill>
              <a:latin typeface="微軟正黑體" panose="020B0604030504040204" pitchFamily="34" charset="-120"/>
              <a:ea typeface="微軟正黑體" panose="020B0604030504040204" pitchFamily="34" charset="-120"/>
            </a:endParaRPr>
          </a:p>
          <a:p>
            <a:pPr marL="285750" indent="-285750" algn="l">
              <a:buFont typeface="Wingdings" pitchFamily="2" charset="2"/>
              <a:buChar char="l"/>
            </a:pPr>
            <a:r>
              <a:rPr lang="zh-TW" altLang="en-US" b="1" dirty="0">
                <a:solidFill>
                  <a:srgbClr val="444444"/>
                </a:solidFill>
                <a:latin typeface="微軟正黑體" panose="020B0604030504040204" pitchFamily="34" charset="-120"/>
                <a:ea typeface="微軟正黑體" panose="020B0604030504040204" pitchFamily="34" charset="-120"/>
              </a:rPr>
              <a:t>大幅降低人為出錯率</a:t>
            </a:r>
            <a:endParaRPr lang="zh-TW" altLang="en-US" dirty="0"/>
          </a:p>
        </p:txBody>
      </p:sp>
      <p:grpSp>
        <p:nvGrpSpPr>
          <p:cNvPr id="83" name="群組 82">
            <a:extLst>
              <a:ext uri="{FF2B5EF4-FFF2-40B4-BE49-F238E27FC236}">
                <a16:creationId xmlns:a16="http://schemas.microsoft.com/office/drawing/2014/main" id="{90FA419D-7802-B742-9C7D-280FC2E6EA2E}"/>
              </a:ext>
            </a:extLst>
          </p:cNvPr>
          <p:cNvGrpSpPr/>
          <p:nvPr/>
        </p:nvGrpSpPr>
        <p:grpSpPr>
          <a:xfrm>
            <a:off x="7047071" y="1345668"/>
            <a:ext cx="1675459" cy="1861945"/>
            <a:chOff x="7055439" y="1586830"/>
            <a:chExt cx="1675459" cy="1861945"/>
          </a:xfrm>
        </p:grpSpPr>
        <p:sp>
          <p:nvSpPr>
            <p:cNvPr id="59" name="矩形 58">
              <a:extLst>
                <a:ext uri="{FF2B5EF4-FFF2-40B4-BE49-F238E27FC236}">
                  <a16:creationId xmlns:a16="http://schemas.microsoft.com/office/drawing/2014/main" id="{3C13789C-C2E3-B64C-BC73-187F176E8EB0}"/>
                </a:ext>
              </a:extLst>
            </p:cNvPr>
            <p:cNvSpPr/>
            <p:nvPr/>
          </p:nvSpPr>
          <p:spPr>
            <a:xfrm>
              <a:off x="7055439" y="1586830"/>
              <a:ext cx="1675459" cy="523220"/>
            </a:xfrm>
            <a:prstGeom prst="rect">
              <a:avLst/>
            </a:prstGeom>
            <a:solidFill>
              <a:schemeClr val="tx1">
                <a:lumMod val="65000"/>
                <a:lumOff val="35000"/>
              </a:schemeClr>
            </a:solidFill>
          </p:spPr>
          <p:txBody>
            <a:bodyPr wrap="none">
              <a:spAutoFit/>
            </a:bodyPr>
            <a:lstStyle/>
            <a:p>
              <a:pPr marL="231775" indent="-231775" algn="l">
                <a:buFont typeface="+mj-lt"/>
                <a:buAutoNum type="arabicPeriod" startAt="3"/>
              </a:pPr>
              <a:r>
                <a:rPr lang="zh-TW" altLang="en-US" dirty="0">
                  <a:solidFill>
                    <a:schemeClr val="bg1"/>
                  </a:solidFill>
                </a:rPr>
                <a:t>審核流程中可能</a:t>
              </a:r>
              <a:endParaRPr lang="en-US" altLang="zh-TW" dirty="0">
                <a:solidFill>
                  <a:schemeClr val="bg1"/>
                </a:solidFill>
              </a:endParaRPr>
            </a:p>
            <a:p>
              <a:pPr algn="l"/>
              <a:r>
                <a:rPr lang="en-US" altLang="zh-TW" dirty="0">
                  <a:solidFill>
                    <a:schemeClr val="bg1"/>
                  </a:solidFill>
                </a:rPr>
                <a:t>     </a:t>
              </a:r>
              <a:r>
                <a:rPr lang="zh-TW" altLang="en-US" dirty="0">
                  <a:solidFill>
                    <a:schemeClr val="bg1"/>
                  </a:solidFill>
                </a:rPr>
                <a:t>發生人為錯誤</a:t>
              </a:r>
            </a:p>
          </p:txBody>
        </p:sp>
        <p:pic>
          <p:nvPicPr>
            <p:cNvPr id="76" name="圖片 75">
              <a:extLst>
                <a:ext uri="{FF2B5EF4-FFF2-40B4-BE49-F238E27FC236}">
                  <a16:creationId xmlns:a16="http://schemas.microsoft.com/office/drawing/2014/main" id="{708C0DEF-B1BB-7446-9A6A-2E7B8C8C5516}"/>
                </a:ext>
              </a:extLst>
            </p:cNvPr>
            <p:cNvPicPr>
              <a:picLocks noChangeAspect="1"/>
            </p:cNvPicPr>
            <p:nvPr/>
          </p:nvPicPr>
          <p:blipFill>
            <a:blip r:embed="rId3">
              <a:extLst>
                <a:ext uri="{BEBA8EAE-BF5A-486C-A8C5-ECC9F3942E4B}">
                  <a14:imgProps xmlns:a14="http://schemas.microsoft.com/office/drawing/2010/main">
                    <a14:imgLayer>
                      <a14:imgEffect>
                        <a14:saturation sat="0"/>
                      </a14:imgEffect>
                    </a14:imgLayer>
                  </a14:imgProps>
                </a:ext>
              </a:extLst>
            </a:blip>
            <a:stretch>
              <a:fillRect/>
            </a:stretch>
          </p:blipFill>
          <p:spPr>
            <a:xfrm>
              <a:off x="7167095" y="2174409"/>
              <a:ext cx="1407730" cy="1274366"/>
            </a:xfrm>
            <a:prstGeom prst="rect">
              <a:avLst/>
            </a:prstGeom>
          </p:spPr>
        </p:pic>
      </p:grpSp>
      <p:grpSp>
        <p:nvGrpSpPr>
          <p:cNvPr id="81" name="群組 80">
            <a:extLst>
              <a:ext uri="{FF2B5EF4-FFF2-40B4-BE49-F238E27FC236}">
                <a16:creationId xmlns:a16="http://schemas.microsoft.com/office/drawing/2014/main" id="{F64DE1F6-1CB8-9743-BD82-F4CA5AFDA576}"/>
              </a:ext>
            </a:extLst>
          </p:cNvPr>
          <p:cNvGrpSpPr/>
          <p:nvPr/>
        </p:nvGrpSpPr>
        <p:grpSpPr>
          <a:xfrm>
            <a:off x="643891" y="1350111"/>
            <a:ext cx="2681803" cy="2201144"/>
            <a:chOff x="1047933" y="1605300"/>
            <a:chExt cx="2681803" cy="2201144"/>
          </a:xfrm>
        </p:grpSpPr>
        <p:grpSp>
          <p:nvGrpSpPr>
            <p:cNvPr id="77" name="群組 76">
              <a:extLst>
                <a:ext uri="{FF2B5EF4-FFF2-40B4-BE49-F238E27FC236}">
                  <a16:creationId xmlns:a16="http://schemas.microsoft.com/office/drawing/2014/main" id="{668D083A-F179-644F-8C5A-76C893357549}"/>
                </a:ext>
              </a:extLst>
            </p:cNvPr>
            <p:cNvGrpSpPr/>
            <p:nvPr/>
          </p:nvGrpSpPr>
          <p:grpSpPr>
            <a:xfrm>
              <a:off x="1047933" y="2009491"/>
              <a:ext cx="2681803" cy="1796953"/>
              <a:chOff x="1045413" y="2009491"/>
              <a:chExt cx="2893678" cy="1976831"/>
            </a:xfrm>
          </p:grpSpPr>
          <p:pic>
            <p:nvPicPr>
              <p:cNvPr id="2" name="圖片 1">
                <a:extLst>
                  <a:ext uri="{FF2B5EF4-FFF2-40B4-BE49-F238E27FC236}">
                    <a16:creationId xmlns:a16="http://schemas.microsoft.com/office/drawing/2014/main" id="{9FF5A4A4-5CB2-5045-B764-9E0177B39D14}"/>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1045413" y="2009491"/>
                <a:ext cx="2893678" cy="1976831"/>
              </a:xfrm>
              <a:prstGeom prst="rect">
                <a:avLst/>
              </a:prstGeom>
            </p:spPr>
          </p:pic>
          <p:pic>
            <p:nvPicPr>
              <p:cNvPr id="74" name="圖片 73">
                <a:extLst>
                  <a:ext uri="{FF2B5EF4-FFF2-40B4-BE49-F238E27FC236}">
                    <a16:creationId xmlns:a16="http://schemas.microsoft.com/office/drawing/2014/main" id="{CF8FEDBF-44A6-B647-8485-D455ED4D5789}"/>
                  </a:ext>
                </a:extLst>
              </p:cNvPr>
              <p:cNvPicPr>
                <a:picLocks noChangeAspect="1"/>
              </p:cNvPicPr>
              <p:nvPr/>
            </p:nvPicPr>
            <p:blipFill>
              <a:blip r:embed="rId5">
                <a:extLst>
                  <a:ext uri="{BEBA8EAE-BF5A-486C-A8C5-ECC9F3942E4B}">
                    <a14:imgProps xmlns:a14="http://schemas.microsoft.com/office/drawing/2010/main">
                      <a14:imgLayer>
                        <a14:imgEffect>
                          <a14:saturation sat="0"/>
                        </a14:imgEffect>
                      </a14:imgLayer>
                    </a14:imgProps>
                  </a:ext>
                </a:extLst>
              </a:blip>
              <a:stretch>
                <a:fillRect/>
              </a:stretch>
            </p:blipFill>
            <p:spPr>
              <a:xfrm>
                <a:off x="1956445" y="2557054"/>
                <a:ext cx="601046" cy="470384"/>
              </a:xfrm>
              <a:prstGeom prst="rect">
                <a:avLst/>
              </a:prstGeom>
            </p:spPr>
          </p:pic>
        </p:grpSp>
        <p:sp>
          <p:nvSpPr>
            <p:cNvPr id="79" name="文字方塊 78">
              <a:extLst>
                <a:ext uri="{FF2B5EF4-FFF2-40B4-BE49-F238E27FC236}">
                  <a16:creationId xmlns:a16="http://schemas.microsoft.com/office/drawing/2014/main" id="{340F9CFE-85A3-E646-ABD2-9E2BC25F6BD1}"/>
                </a:ext>
              </a:extLst>
            </p:cNvPr>
            <p:cNvSpPr txBox="1"/>
            <p:nvPr/>
          </p:nvSpPr>
          <p:spPr>
            <a:xfrm>
              <a:off x="1047933" y="1605300"/>
              <a:ext cx="2681803" cy="523220"/>
            </a:xfrm>
            <a:prstGeom prst="rect">
              <a:avLst/>
            </a:prstGeom>
            <a:solidFill>
              <a:schemeClr val="tx1">
                <a:lumMod val="65000"/>
                <a:lumOff val="35000"/>
              </a:schemeClr>
            </a:solidFill>
          </p:spPr>
          <p:txBody>
            <a:bodyPr wrap="square" rtlCol="0">
              <a:spAutoFit/>
            </a:bodyPr>
            <a:lstStyle/>
            <a:p>
              <a:pPr marL="179388" indent="-179388" algn="l">
                <a:buFont typeface="+mj-lt"/>
                <a:buAutoNum type="arabicPeriod"/>
              </a:pPr>
              <a:r>
                <a:rPr lang="zh-TW" altLang="en-US" dirty="0">
                  <a:solidFill>
                    <a:schemeClr val="bg1"/>
                  </a:solidFill>
                </a:rPr>
                <a:t>繁複的合約</a:t>
              </a:r>
              <a:r>
                <a:rPr lang="zh-CN" altLang="en-US" dirty="0">
                  <a:solidFill>
                    <a:schemeClr val="bg1"/>
                  </a:solidFill>
                </a:rPr>
                <a:t>梳理及審核流程，容易導致送件時間受到延誤</a:t>
              </a:r>
              <a:endParaRPr lang="en-US" altLang="zh-CN" dirty="0">
                <a:solidFill>
                  <a:schemeClr val="bg1"/>
                </a:solidFill>
              </a:endParaRPr>
            </a:p>
          </p:txBody>
        </p:sp>
      </p:grpSp>
      <p:grpSp>
        <p:nvGrpSpPr>
          <p:cNvPr id="82" name="群組 81">
            <a:extLst>
              <a:ext uri="{FF2B5EF4-FFF2-40B4-BE49-F238E27FC236}">
                <a16:creationId xmlns:a16="http://schemas.microsoft.com/office/drawing/2014/main" id="{ABB2A876-745D-F545-9A3C-4F108FDE541B}"/>
              </a:ext>
            </a:extLst>
          </p:cNvPr>
          <p:cNvGrpSpPr/>
          <p:nvPr/>
        </p:nvGrpSpPr>
        <p:grpSpPr>
          <a:xfrm>
            <a:off x="3468826" y="1342861"/>
            <a:ext cx="3470049" cy="2222422"/>
            <a:chOff x="4093884" y="1594656"/>
            <a:chExt cx="3470049" cy="2222422"/>
          </a:xfrm>
        </p:grpSpPr>
        <p:grpSp>
          <p:nvGrpSpPr>
            <p:cNvPr id="78" name="群組 77">
              <a:extLst>
                <a:ext uri="{FF2B5EF4-FFF2-40B4-BE49-F238E27FC236}">
                  <a16:creationId xmlns:a16="http://schemas.microsoft.com/office/drawing/2014/main" id="{EE15DFA3-78AB-9F4E-AD05-777A4B01F3D8}"/>
                </a:ext>
              </a:extLst>
            </p:cNvPr>
            <p:cNvGrpSpPr/>
            <p:nvPr/>
          </p:nvGrpSpPr>
          <p:grpSpPr>
            <a:xfrm>
              <a:off x="4094175" y="1870280"/>
              <a:ext cx="3469758" cy="1946798"/>
              <a:chOff x="4618056" y="2027324"/>
              <a:chExt cx="4051005" cy="2000229"/>
            </a:xfrm>
          </p:grpSpPr>
          <p:pic>
            <p:nvPicPr>
              <p:cNvPr id="62" name="圖片 61">
                <a:extLst>
                  <a:ext uri="{FF2B5EF4-FFF2-40B4-BE49-F238E27FC236}">
                    <a16:creationId xmlns:a16="http://schemas.microsoft.com/office/drawing/2014/main" id="{4796E589-6C0A-ED40-BFB2-58B2369ACACC}"/>
                  </a:ext>
                </a:extLst>
              </p:cNvPr>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4618056" y="2027324"/>
                <a:ext cx="4051005" cy="2000229"/>
              </a:xfrm>
              <a:prstGeom prst="rect">
                <a:avLst/>
              </a:prstGeom>
            </p:spPr>
          </p:pic>
          <p:pic>
            <p:nvPicPr>
              <p:cNvPr id="75" name="圖片 74">
                <a:extLst>
                  <a:ext uri="{FF2B5EF4-FFF2-40B4-BE49-F238E27FC236}">
                    <a16:creationId xmlns:a16="http://schemas.microsoft.com/office/drawing/2014/main" id="{FF5B8A1F-3780-6743-94BE-80CC39B69C90}"/>
                  </a:ext>
                </a:extLst>
              </p:cNvPr>
              <p:cNvPicPr>
                <a:picLocks noChangeAspect="1"/>
              </p:cNvPicPr>
              <p:nvPr/>
            </p:nvPicPr>
            <p:blipFill>
              <a:blip r:embed="rId7">
                <a:duotone>
                  <a:prstClr val="black"/>
                  <a:schemeClr val="accent3">
                    <a:tint val="45000"/>
                    <a:satMod val="400000"/>
                  </a:schemeClr>
                </a:duotone>
                <a:extLst>
                  <a:ext uri="{BEBA8EAE-BF5A-486C-A8C5-ECC9F3942E4B}">
                    <a14:imgProps xmlns:a14="http://schemas.microsoft.com/office/drawing/2010/main">
                      <a14:imgLayer>
                        <a14:imgEffect>
                          <a14:colorTemperature colorTemp="11200"/>
                        </a14:imgEffect>
                      </a14:imgLayer>
                    </a14:imgProps>
                  </a:ext>
                </a:extLst>
              </a:blip>
              <a:stretch>
                <a:fillRect/>
              </a:stretch>
            </p:blipFill>
            <p:spPr>
              <a:xfrm>
                <a:off x="6249748" y="2054037"/>
                <a:ext cx="913943" cy="864806"/>
              </a:xfrm>
              <a:prstGeom prst="rect">
                <a:avLst/>
              </a:prstGeom>
            </p:spPr>
          </p:pic>
        </p:grpSp>
        <p:sp>
          <p:nvSpPr>
            <p:cNvPr id="80" name="文字方塊 79">
              <a:extLst>
                <a:ext uri="{FF2B5EF4-FFF2-40B4-BE49-F238E27FC236}">
                  <a16:creationId xmlns:a16="http://schemas.microsoft.com/office/drawing/2014/main" id="{80D3D496-8A78-D148-A1AA-C9F4F6A0266D}"/>
                </a:ext>
              </a:extLst>
            </p:cNvPr>
            <p:cNvSpPr txBox="1"/>
            <p:nvPr/>
          </p:nvSpPr>
          <p:spPr>
            <a:xfrm>
              <a:off x="4093884" y="1594656"/>
              <a:ext cx="3459415" cy="307777"/>
            </a:xfrm>
            <a:prstGeom prst="rect">
              <a:avLst/>
            </a:prstGeom>
            <a:solidFill>
              <a:schemeClr val="tx1">
                <a:lumMod val="65000"/>
                <a:lumOff val="35000"/>
              </a:schemeClr>
            </a:solidFill>
          </p:spPr>
          <p:txBody>
            <a:bodyPr wrap="square" rtlCol="0">
              <a:spAutoFit/>
            </a:bodyPr>
            <a:lstStyle/>
            <a:p>
              <a:pPr algn="l"/>
              <a:r>
                <a:rPr lang="en-US" altLang="zh-CN" dirty="0">
                  <a:solidFill>
                    <a:schemeClr val="bg1"/>
                  </a:solidFill>
                </a:rPr>
                <a:t>2. </a:t>
              </a:r>
              <a:r>
                <a:rPr lang="zh-CN" altLang="en-US" dirty="0">
                  <a:solidFill>
                    <a:schemeClr val="bg1"/>
                  </a:solidFill>
                </a:rPr>
                <a:t>合約審核之人力及時間成本高</a:t>
              </a:r>
              <a:endParaRPr lang="en-US" altLang="zh-CN" dirty="0">
                <a:solidFill>
                  <a:schemeClr val="bg1"/>
                </a:solidFill>
              </a:endParaRPr>
            </a:p>
          </p:txBody>
        </p:sp>
      </p:grpSp>
      <p:sp>
        <p:nvSpPr>
          <p:cNvPr id="107" name="文字方塊 106">
            <a:extLst>
              <a:ext uri="{FF2B5EF4-FFF2-40B4-BE49-F238E27FC236}">
                <a16:creationId xmlns:a16="http://schemas.microsoft.com/office/drawing/2014/main" id="{DEF4CE86-4FD7-2B49-BD6C-890913C3D828}"/>
              </a:ext>
            </a:extLst>
          </p:cNvPr>
          <p:cNvSpPr txBox="1"/>
          <p:nvPr/>
        </p:nvSpPr>
        <p:spPr>
          <a:xfrm>
            <a:off x="670760" y="3725091"/>
            <a:ext cx="1656000" cy="396000"/>
          </a:xfrm>
          <a:prstGeom prst="rect">
            <a:avLst/>
          </a:prstGeom>
          <a:solidFill>
            <a:srgbClr val="345782"/>
          </a:solidFill>
        </p:spPr>
        <p:txBody>
          <a:bodyPr wrap="square" rtlCol="0" anchor="ctr">
            <a:spAutoFit/>
          </a:bodyPr>
          <a:lstStyle/>
          <a:p>
            <a:r>
              <a:rPr kumimoji="1" lang="en-US" altLang="zh-TW" sz="1800"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mn-lt"/>
              </a:rPr>
              <a:t>Solution</a:t>
            </a:r>
            <a:endParaRPr kumimoji="1" lang="zh-TW" altLang="en-US" sz="1800"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mn-lt"/>
            </a:endParaRPr>
          </a:p>
        </p:txBody>
      </p:sp>
      <p:grpSp>
        <p:nvGrpSpPr>
          <p:cNvPr id="109" name="群組 108">
            <a:extLst>
              <a:ext uri="{FF2B5EF4-FFF2-40B4-BE49-F238E27FC236}">
                <a16:creationId xmlns:a16="http://schemas.microsoft.com/office/drawing/2014/main" id="{18CF4B4B-13F4-4C48-A01B-04D2B1442848}"/>
              </a:ext>
            </a:extLst>
          </p:cNvPr>
          <p:cNvGrpSpPr/>
          <p:nvPr/>
        </p:nvGrpSpPr>
        <p:grpSpPr>
          <a:xfrm>
            <a:off x="824132" y="3851249"/>
            <a:ext cx="8030431" cy="1447437"/>
            <a:chOff x="824132" y="3851249"/>
            <a:chExt cx="8030431" cy="1447437"/>
          </a:xfrm>
        </p:grpSpPr>
        <p:sp>
          <p:nvSpPr>
            <p:cNvPr id="108" name="文字方塊 107">
              <a:extLst>
                <a:ext uri="{FF2B5EF4-FFF2-40B4-BE49-F238E27FC236}">
                  <a16:creationId xmlns:a16="http://schemas.microsoft.com/office/drawing/2014/main" id="{398546D8-525B-D54D-931A-2194BDC78C31}"/>
                </a:ext>
              </a:extLst>
            </p:cNvPr>
            <p:cNvSpPr txBox="1"/>
            <p:nvPr/>
          </p:nvSpPr>
          <p:spPr>
            <a:xfrm>
              <a:off x="5986130" y="3971798"/>
              <a:ext cx="321630" cy="72000"/>
            </a:xfrm>
            <a:prstGeom prst="rect">
              <a:avLst/>
            </a:prstGeom>
            <a:solidFill>
              <a:schemeClr val="bg1"/>
            </a:solidFill>
          </p:spPr>
          <p:txBody>
            <a:bodyPr wrap="square" rtlCol="0">
              <a:spAutoFit/>
            </a:bodyPr>
            <a:lstStyle/>
            <a:p>
              <a:endParaRPr kumimoji="1" lang="zh-TW" altLang="en-US" dirty="0">
                <a:latin typeface="+mn-lt"/>
              </a:endParaRPr>
            </a:p>
          </p:txBody>
        </p:sp>
        <p:grpSp>
          <p:nvGrpSpPr>
            <p:cNvPr id="106" name="群組 105">
              <a:extLst>
                <a:ext uri="{FF2B5EF4-FFF2-40B4-BE49-F238E27FC236}">
                  <a16:creationId xmlns:a16="http://schemas.microsoft.com/office/drawing/2014/main" id="{5DAA1935-414E-9E4D-B9B5-27D86F79D55C}"/>
                </a:ext>
              </a:extLst>
            </p:cNvPr>
            <p:cNvGrpSpPr/>
            <p:nvPr/>
          </p:nvGrpSpPr>
          <p:grpSpPr>
            <a:xfrm>
              <a:off x="824132" y="3851249"/>
              <a:ext cx="8030431" cy="1447437"/>
              <a:chOff x="834273" y="3849732"/>
              <a:chExt cx="8030431" cy="1447437"/>
            </a:xfrm>
          </p:grpSpPr>
          <p:grpSp>
            <p:nvGrpSpPr>
              <p:cNvPr id="87" name="群組 86">
                <a:extLst>
                  <a:ext uri="{FF2B5EF4-FFF2-40B4-BE49-F238E27FC236}">
                    <a16:creationId xmlns:a16="http://schemas.microsoft.com/office/drawing/2014/main" id="{873FB583-8F09-2144-ABE7-6B81540D9C9D}"/>
                  </a:ext>
                </a:extLst>
              </p:cNvPr>
              <p:cNvGrpSpPr/>
              <p:nvPr/>
            </p:nvGrpSpPr>
            <p:grpSpPr>
              <a:xfrm>
                <a:off x="834273" y="4128303"/>
                <a:ext cx="932219" cy="1085102"/>
                <a:chOff x="1727409" y="4085771"/>
                <a:chExt cx="932219" cy="1085102"/>
              </a:xfrm>
            </p:grpSpPr>
            <p:pic>
              <p:nvPicPr>
                <p:cNvPr id="70" name="圖片 69">
                  <a:extLst>
                    <a:ext uri="{FF2B5EF4-FFF2-40B4-BE49-F238E27FC236}">
                      <a16:creationId xmlns:a16="http://schemas.microsoft.com/office/drawing/2014/main" id="{95536520-B7B0-C247-9828-B123F0D2001D}"/>
                    </a:ext>
                  </a:extLst>
                </p:cNvPr>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1727409" y="4357963"/>
                  <a:ext cx="932219" cy="812910"/>
                </a:xfrm>
                <a:prstGeom prst="rect">
                  <a:avLst/>
                </a:prstGeom>
              </p:spPr>
            </p:pic>
            <p:sp>
              <p:nvSpPr>
                <p:cNvPr id="71" name="矩形 70">
                  <a:extLst>
                    <a:ext uri="{FF2B5EF4-FFF2-40B4-BE49-F238E27FC236}">
                      <a16:creationId xmlns:a16="http://schemas.microsoft.com/office/drawing/2014/main" id="{362AEC5E-F785-5546-BF43-70C45F66E66D}"/>
                    </a:ext>
                  </a:extLst>
                </p:cNvPr>
                <p:cNvSpPr/>
                <p:nvPr/>
              </p:nvSpPr>
              <p:spPr>
                <a:xfrm>
                  <a:off x="1833234" y="4085771"/>
                  <a:ext cx="723275" cy="307777"/>
                </a:xfrm>
                <a:prstGeom prst="rect">
                  <a:avLst/>
                </a:prstGeom>
              </p:spPr>
              <p:txBody>
                <a:bodyPr wrap="none">
                  <a:spAutoFit/>
                </a:bodyPr>
                <a:lstStyle/>
                <a:p>
                  <a:r>
                    <a:rPr kumimoji="1" lang="zh-TW" altLang="en-US" dirty="0"/>
                    <a:t>大數據</a:t>
                  </a:r>
                  <a:endParaRPr kumimoji="1" lang="en-US" altLang="zh-TW" dirty="0"/>
                </a:p>
              </p:txBody>
            </p:sp>
          </p:grpSp>
          <p:grpSp>
            <p:nvGrpSpPr>
              <p:cNvPr id="88" name="群組 87">
                <a:extLst>
                  <a:ext uri="{FF2B5EF4-FFF2-40B4-BE49-F238E27FC236}">
                    <a16:creationId xmlns:a16="http://schemas.microsoft.com/office/drawing/2014/main" id="{445F4111-E027-C24A-831F-6E2663EBA6B5}"/>
                  </a:ext>
                </a:extLst>
              </p:cNvPr>
              <p:cNvGrpSpPr/>
              <p:nvPr/>
            </p:nvGrpSpPr>
            <p:grpSpPr>
              <a:xfrm>
                <a:off x="3289980" y="4209074"/>
                <a:ext cx="909042" cy="1012732"/>
                <a:chOff x="4076786" y="4134643"/>
                <a:chExt cx="909042" cy="1012732"/>
              </a:xfrm>
            </p:grpSpPr>
            <p:sp>
              <p:nvSpPr>
                <p:cNvPr id="68" name="文字方塊 67">
                  <a:extLst>
                    <a:ext uri="{FF2B5EF4-FFF2-40B4-BE49-F238E27FC236}">
                      <a16:creationId xmlns:a16="http://schemas.microsoft.com/office/drawing/2014/main" id="{1B1C43E8-EAA5-044F-8A01-2FA781761BDC}"/>
                    </a:ext>
                  </a:extLst>
                </p:cNvPr>
                <p:cNvSpPr txBox="1"/>
                <p:nvPr/>
              </p:nvSpPr>
              <p:spPr>
                <a:xfrm>
                  <a:off x="4076786" y="4134643"/>
                  <a:ext cx="909042" cy="307777"/>
                </a:xfrm>
                <a:prstGeom prst="rect">
                  <a:avLst/>
                </a:prstGeom>
                <a:noFill/>
              </p:spPr>
              <p:txBody>
                <a:bodyPr wrap="square" rtlCol="0">
                  <a:spAutoFit/>
                </a:bodyPr>
                <a:lstStyle/>
                <a:p>
                  <a:r>
                    <a:rPr kumimoji="1" lang="zh-TW" altLang="en-US" dirty="0">
                      <a:latin typeface="+mn-lt"/>
                    </a:rPr>
                    <a:t>辨識技術</a:t>
                  </a:r>
                </a:p>
              </p:txBody>
            </p:sp>
            <p:pic>
              <p:nvPicPr>
                <p:cNvPr id="73" name="圖片 72">
                  <a:extLst>
                    <a:ext uri="{FF2B5EF4-FFF2-40B4-BE49-F238E27FC236}">
                      <a16:creationId xmlns:a16="http://schemas.microsoft.com/office/drawing/2014/main" id="{775F0A89-5188-9243-89AC-2424CD1FF04E}"/>
                    </a:ext>
                  </a:extLst>
                </p:cNvPr>
                <p:cNvPicPr>
                  <a:picLocks noChangeAspect="1"/>
                </p:cNvPicPr>
                <p:nvPr/>
              </p:nvPicPr>
              <p:blipFill>
                <a:blip r:embed="rId9">
                  <a:extLst>
                    <a:ext uri="{BEBA8EAE-BF5A-486C-A8C5-ECC9F3942E4B}">
                      <a14:imgProps xmlns:a14="http://schemas.microsoft.com/office/drawing/2010/main">
                        <a14:imgLayer>
                          <a14:imgEffect>
                            <a14:saturation sat="33000"/>
                          </a14:imgEffect>
                        </a14:imgLayer>
                      </a14:imgProps>
                    </a:ext>
                  </a:extLst>
                </a:blip>
                <a:stretch>
                  <a:fillRect/>
                </a:stretch>
              </p:blipFill>
              <p:spPr>
                <a:xfrm>
                  <a:off x="4135338" y="4376085"/>
                  <a:ext cx="771290" cy="771290"/>
                </a:xfrm>
                <a:prstGeom prst="rect">
                  <a:avLst/>
                </a:prstGeom>
              </p:spPr>
            </p:pic>
          </p:grpSp>
          <p:grpSp>
            <p:nvGrpSpPr>
              <p:cNvPr id="86" name="群組 85">
                <a:extLst>
                  <a:ext uri="{FF2B5EF4-FFF2-40B4-BE49-F238E27FC236}">
                    <a16:creationId xmlns:a16="http://schemas.microsoft.com/office/drawing/2014/main" id="{FE159C27-DB25-6840-B8FA-B3F62A118489}"/>
                  </a:ext>
                </a:extLst>
              </p:cNvPr>
              <p:cNvGrpSpPr/>
              <p:nvPr/>
            </p:nvGrpSpPr>
            <p:grpSpPr>
              <a:xfrm>
                <a:off x="2092531" y="4117045"/>
                <a:ext cx="956077" cy="1096361"/>
                <a:chOff x="2985667" y="4074513"/>
                <a:chExt cx="956077" cy="1096361"/>
              </a:xfrm>
            </p:grpSpPr>
            <p:pic>
              <p:nvPicPr>
                <p:cNvPr id="72" name="圖片 71">
                  <a:extLst>
                    <a:ext uri="{FF2B5EF4-FFF2-40B4-BE49-F238E27FC236}">
                      <a16:creationId xmlns:a16="http://schemas.microsoft.com/office/drawing/2014/main" id="{7240D393-BC76-9C4D-87E1-C34181C78375}"/>
                    </a:ext>
                  </a:extLst>
                </p:cNvPr>
                <p:cNvPicPr>
                  <a:picLocks noChangeAspect="1"/>
                </p:cNvPicPr>
                <p:nvPr/>
              </p:nvPicPr>
              <p:blipFill rotWithShape="1">
                <a:blip r:embed="rId10"/>
                <a:srcRect l="10679" t="7731" r="7563" b="11891"/>
                <a:stretch/>
              </p:blipFill>
              <p:spPr>
                <a:xfrm>
                  <a:off x="2985667" y="4280123"/>
                  <a:ext cx="956077" cy="890751"/>
                </a:xfrm>
                <a:prstGeom prst="rect">
                  <a:avLst/>
                </a:prstGeom>
              </p:spPr>
            </p:pic>
            <p:sp>
              <p:nvSpPr>
                <p:cNvPr id="85" name="矩形 84">
                  <a:extLst>
                    <a:ext uri="{FF2B5EF4-FFF2-40B4-BE49-F238E27FC236}">
                      <a16:creationId xmlns:a16="http://schemas.microsoft.com/office/drawing/2014/main" id="{3CD2B5F6-6996-0B4B-969C-A1E6B21B8581}"/>
                    </a:ext>
                  </a:extLst>
                </p:cNvPr>
                <p:cNvSpPr/>
                <p:nvPr/>
              </p:nvSpPr>
              <p:spPr>
                <a:xfrm>
                  <a:off x="3261120" y="4074513"/>
                  <a:ext cx="354585" cy="307777"/>
                </a:xfrm>
                <a:prstGeom prst="rect">
                  <a:avLst/>
                </a:prstGeom>
              </p:spPr>
              <p:txBody>
                <a:bodyPr wrap="none">
                  <a:spAutoFit/>
                </a:bodyPr>
                <a:lstStyle/>
                <a:p>
                  <a:r>
                    <a:rPr kumimoji="1" lang="en-US" altLang="zh-TW" dirty="0"/>
                    <a:t>AI</a:t>
                  </a:r>
                </a:p>
              </p:txBody>
            </p:sp>
          </p:grpSp>
          <p:grpSp>
            <p:nvGrpSpPr>
              <p:cNvPr id="91" name="群組 90">
                <a:extLst>
                  <a:ext uri="{FF2B5EF4-FFF2-40B4-BE49-F238E27FC236}">
                    <a16:creationId xmlns:a16="http://schemas.microsoft.com/office/drawing/2014/main" id="{9A80B371-4C7C-184A-80AA-F3BF0C1EE009}"/>
                  </a:ext>
                </a:extLst>
              </p:cNvPr>
              <p:cNvGrpSpPr/>
              <p:nvPr/>
            </p:nvGrpSpPr>
            <p:grpSpPr>
              <a:xfrm>
                <a:off x="5223260" y="3849732"/>
                <a:ext cx="3641444" cy="1447437"/>
                <a:chOff x="5549391" y="3565318"/>
                <a:chExt cx="4159998" cy="1680631"/>
              </a:xfrm>
            </p:grpSpPr>
            <p:grpSp>
              <p:nvGrpSpPr>
                <p:cNvPr id="67" name="群組 66">
                  <a:extLst>
                    <a:ext uri="{FF2B5EF4-FFF2-40B4-BE49-F238E27FC236}">
                      <a16:creationId xmlns:a16="http://schemas.microsoft.com/office/drawing/2014/main" id="{C9D8C669-8A8A-4345-A610-3BCE091D672D}"/>
                    </a:ext>
                  </a:extLst>
                </p:cNvPr>
                <p:cNvGrpSpPr/>
                <p:nvPr/>
              </p:nvGrpSpPr>
              <p:grpSpPr>
                <a:xfrm>
                  <a:off x="5933747" y="3565318"/>
                  <a:ext cx="3775642" cy="1680631"/>
                  <a:chOff x="2222205" y="4616664"/>
                  <a:chExt cx="4528357" cy="2131639"/>
                </a:xfrm>
              </p:grpSpPr>
              <p:pic>
                <p:nvPicPr>
                  <p:cNvPr id="63" name="圖片 62">
                    <a:extLst>
                      <a:ext uri="{FF2B5EF4-FFF2-40B4-BE49-F238E27FC236}">
                        <a16:creationId xmlns:a16="http://schemas.microsoft.com/office/drawing/2014/main" id="{E604317B-990D-484C-B9BB-22195D626F7B}"/>
                      </a:ext>
                    </a:extLst>
                  </p:cNvPr>
                  <p:cNvPicPr>
                    <a:picLocks noChangeAspect="1"/>
                  </p:cNvPicPr>
                  <p:nvPr/>
                </p:nvPicPr>
                <p:blipFill>
                  <a:blip r:embed="rId11" cstate="hqprint">
                    <a:extLst>
                      <a:ext uri="{28A0092B-C50C-407E-A947-70E740481C1C}">
                        <a14:useLocalDpi xmlns:a14="http://schemas.microsoft.com/office/drawing/2010/main"/>
                      </a:ext>
                    </a:extLst>
                  </a:blip>
                  <a:stretch>
                    <a:fillRect/>
                  </a:stretch>
                </p:blipFill>
                <p:spPr>
                  <a:xfrm>
                    <a:off x="2722824" y="4616664"/>
                    <a:ext cx="4027738" cy="2131639"/>
                  </a:xfrm>
                  <a:prstGeom prst="rect">
                    <a:avLst/>
                  </a:prstGeom>
                </p:spPr>
              </p:pic>
              <p:sp>
                <p:nvSpPr>
                  <p:cNvPr id="66" name="矩形 65">
                    <a:extLst>
                      <a:ext uri="{FF2B5EF4-FFF2-40B4-BE49-F238E27FC236}">
                        <a16:creationId xmlns:a16="http://schemas.microsoft.com/office/drawing/2014/main" id="{FD2F4E70-192E-5240-AE6A-219D95925292}"/>
                      </a:ext>
                    </a:extLst>
                  </p:cNvPr>
                  <p:cNvSpPr/>
                  <p:nvPr/>
                </p:nvSpPr>
                <p:spPr bwMode="auto">
                  <a:xfrm>
                    <a:off x="2222205" y="4737727"/>
                    <a:ext cx="393404" cy="144000"/>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91440" rIns="91440" bIns="91440" numCol="1" rtlCol="0" anchor="t" anchorCtr="0" compatLnSpc="1">
                    <a:prstTxWarp prst="textNoShape">
                      <a:avLst/>
                    </a:prstTxWarp>
                    <a:spAutoFit/>
                  </a:bodyPr>
                  <a:lstStyle/>
                  <a:p>
                    <a:pPr marL="0" marR="0" indent="0" algn="ctr" defTabSz="889000" rtl="0" eaLnBrk="1" fontAlgn="base" latinLnBrk="0" hangingPunct="1"/>
                    <a:endParaRPr kumimoji="0" lang="zh-TW" altLang="en-US" sz="1400" b="0" i="0" u="none" strike="noStrike" cap="none" normalizeH="0" baseline="0" dirty="0">
                      <a:solidFill>
                        <a:schemeClr val="tx1"/>
                      </a:solidFill>
                      <a:effectLst/>
                      <a:latin typeface="+mn-lt"/>
                      <a:cs typeface="+mn-cs"/>
                    </a:endParaRPr>
                  </a:p>
                </p:txBody>
              </p:sp>
            </p:grpSp>
            <p:pic>
              <p:nvPicPr>
                <p:cNvPr id="69" name="圖片 68">
                  <a:extLst>
                    <a:ext uri="{FF2B5EF4-FFF2-40B4-BE49-F238E27FC236}">
                      <a16:creationId xmlns:a16="http://schemas.microsoft.com/office/drawing/2014/main" id="{0A7A8F0F-706C-CD4C-9FE0-3A961623C1B7}"/>
                    </a:ext>
                  </a:extLst>
                </p:cNvPr>
                <p:cNvPicPr>
                  <a:picLocks noChangeAspect="1"/>
                </p:cNvPicPr>
                <p:nvPr/>
              </p:nvPicPr>
              <p:blipFill>
                <a:blip r:embed="rId12"/>
                <a:stretch>
                  <a:fillRect/>
                </a:stretch>
              </p:blipFill>
              <p:spPr>
                <a:xfrm>
                  <a:off x="5549391" y="4068753"/>
                  <a:ext cx="1085516" cy="1085515"/>
                </a:xfrm>
                <a:prstGeom prst="rect">
                  <a:avLst/>
                </a:prstGeom>
              </p:spPr>
            </p:pic>
            <p:sp>
              <p:nvSpPr>
                <p:cNvPr id="89" name="矩形 88">
                  <a:extLst>
                    <a:ext uri="{FF2B5EF4-FFF2-40B4-BE49-F238E27FC236}">
                      <a16:creationId xmlns:a16="http://schemas.microsoft.com/office/drawing/2014/main" id="{952A4A5D-776D-1142-91C7-BBB14816C85C}"/>
                    </a:ext>
                  </a:extLst>
                </p:cNvPr>
                <p:cNvSpPr/>
                <p:nvPr/>
              </p:nvSpPr>
              <p:spPr>
                <a:xfrm>
                  <a:off x="6398629" y="3578777"/>
                  <a:ext cx="1989647" cy="307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spAutoFit/>
                </a:bodyPr>
                <a:lstStyle/>
                <a:p>
                  <a:r>
                    <a:rPr lang="en" altLang="zh-TW" b="1" dirty="0">
                      <a:solidFill>
                        <a:srgbClr val="444444"/>
                      </a:solidFill>
                      <a:latin typeface="微軟正黑體" panose="020B0604030504040204" pitchFamily="34" charset="-120"/>
                      <a:ea typeface="微軟正黑體" panose="020B0604030504040204" pitchFamily="34" charset="-120"/>
                    </a:rPr>
                    <a:t>Contract Intelligence</a:t>
                  </a:r>
                  <a:endParaRPr lang="zh-TW" altLang="en-US" dirty="0"/>
                </a:p>
              </p:txBody>
            </p:sp>
          </p:grpSp>
          <p:pic>
            <p:nvPicPr>
              <p:cNvPr id="93" name="圖形 92" descr="Add">
                <a:extLst>
                  <a:ext uri="{FF2B5EF4-FFF2-40B4-BE49-F238E27FC236}">
                    <a16:creationId xmlns:a16="http://schemas.microsoft.com/office/drawing/2014/main" id="{444F1D18-99E7-FE43-AEE1-61567D593A9C}"/>
                  </a:ext>
                </a:extLst>
              </p:cNvPr>
              <p:cNvPicPr>
                <a:picLocks noChangeAspect="1"/>
              </p:cNvPicPr>
              <p:nvPr/>
            </p:nvPicPr>
            <p:blipFill>
              <a:blip r:embed="rId13" cstate="hqprint">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1874772" y="4698070"/>
                <a:ext cx="204477" cy="204477"/>
              </a:xfrm>
              <a:prstGeom prst="rect">
                <a:avLst/>
              </a:prstGeom>
            </p:spPr>
          </p:pic>
          <p:pic>
            <p:nvPicPr>
              <p:cNvPr id="95" name="圖形 94" descr="Add">
                <a:extLst>
                  <a:ext uri="{FF2B5EF4-FFF2-40B4-BE49-F238E27FC236}">
                    <a16:creationId xmlns:a16="http://schemas.microsoft.com/office/drawing/2014/main" id="{B610AC9E-8341-5C40-A7BE-CF5F24BBA260}"/>
                  </a:ext>
                </a:extLst>
              </p:cNvPr>
              <p:cNvPicPr>
                <a:picLocks noChangeAspect="1"/>
              </p:cNvPicPr>
              <p:nvPr/>
            </p:nvPicPr>
            <p:blipFill>
              <a:blip r:embed="rId13" cstate="hqprint">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3048437" y="4694078"/>
                <a:ext cx="204477" cy="204477"/>
              </a:xfrm>
              <a:prstGeom prst="rect">
                <a:avLst/>
              </a:prstGeom>
            </p:spPr>
          </p:pic>
          <p:pic>
            <p:nvPicPr>
              <p:cNvPr id="103" name="圖形 102" descr="SlightCurve">
                <a:extLst>
                  <a:ext uri="{FF2B5EF4-FFF2-40B4-BE49-F238E27FC236}">
                    <a16:creationId xmlns:a16="http://schemas.microsoft.com/office/drawing/2014/main" id="{0F91A5E9-5EE9-3A43-9DDE-94EF24E8ACAF}"/>
                  </a:ext>
                </a:extLst>
              </p:cNvPr>
              <p:cNvPicPr>
                <a:picLocks noChangeAspect="1"/>
              </p:cNvPicPr>
              <p:nvPr/>
            </p:nvPicPr>
            <p:blipFill>
              <a:blip r:embed="rId15">
                <a:extLst>
                  <a:ext uri="{28A0092B-C50C-407E-A947-70E740481C1C}">
                    <a14:useLocalDpi xmlns:a14="http://schemas.microsoft.com/office/drawing/2010/main"/>
                  </a:ext>
                  <a:ext uri="{96DAC541-7B7A-43D3-8B79-37D633B846F1}">
                    <asvg:svgBlip xmlns:asvg="http://schemas.microsoft.com/office/drawing/2016/SVG/main" r:embed="rId16"/>
                  </a:ext>
                </a:extLst>
              </a:blip>
              <a:stretch>
                <a:fillRect/>
              </a:stretch>
            </p:blipFill>
            <p:spPr>
              <a:xfrm>
                <a:off x="4451645" y="4423953"/>
                <a:ext cx="658570" cy="658570"/>
              </a:xfrm>
              <a:prstGeom prst="rect">
                <a:avLst/>
              </a:prstGeom>
            </p:spPr>
          </p:pic>
        </p:grpSp>
      </p:grpSp>
      <p:sp>
        <p:nvSpPr>
          <p:cNvPr id="111" name="文字方塊 110">
            <a:extLst>
              <a:ext uri="{FF2B5EF4-FFF2-40B4-BE49-F238E27FC236}">
                <a16:creationId xmlns:a16="http://schemas.microsoft.com/office/drawing/2014/main" id="{E2B4BDD1-F08E-CF43-89D7-F9CCA343E5F4}"/>
              </a:ext>
            </a:extLst>
          </p:cNvPr>
          <p:cNvSpPr txBox="1"/>
          <p:nvPr/>
        </p:nvSpPr>
        <p:spPr>
          <a:xfrm>
            <a:off x="660217" y="963546"/>
            <a:ext cx="1656000" cy="369332"/>
          </a:xfrm>
          <a:prstGeom prst="rect">
            <a:avLst/>
          </a:prstGeom>
          <a:solidFill>
            <a:srgbClr val="C10307"/>
          </a:solidFill>
        </p:spPr>
        <p:txBody>
          <a:bodyPr wrap="square" rtlCol="0" anchor="ctr">
            <a:spAutoFit/>
          </a:bodyPr>
          <a:lstStyle/>
          <a:p>
            <a:r>
              <a:rPr kumimoji="1" lang="en-US" altLang="zh-TW" sz="18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Pain Point</a:t>
            </a:r>
            <a:endParaRPr kumimoji="1" lang="zh-TW" altLang="en-US" sz="1800"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mn-lt"/>
            </a:endParaRPr>
          </a:p>
        </p:txBody>
      </p:sp>
    </p:spTree>
    <p:extLst>
      <p:ext uri="{BB962C8B-B14F-4D97-AF65-F5344CB8AC3E}">
        <p14:creationId xmlns:p14="http://schemas.microsoft.com/office/powerpoint/2010/main" val="11825654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C1E97DE9-4E2F-6144-822F-FA3A5D373CE6}"/>
              </a:ext>
            </a:extLst>
          </p:cNvPr>
          <p:cNvSpPr/>
          <p:nvPr/>
        </p:nvSpPr>
        <p:spPr>
          <a:xfrm>
            <a:off x="1875251" y="1591622"/>
            <a:ext cx="4953000" cy="1169551"/>
          </a:xfrm>
          <a:prstGeom prst="rect">
            <a:avLst/>
          </a:prstGeom>
        </p:spPr>
        <p:txBody>
          <a:bodyPr>
            <a:spAutoFit/>
          </a:bodyPr>
          <a:lstStyle/>
          <a:p>
            <a:pPr algn="l"/>
            <a:r>
              <a:rPr lang="zh-TW" altLang="en-US" dirty="0">
                <a:solidFill>
                  <a:srgbClr val="4A4A4A"/>
                </a:solidFill>
                <a:latin typeface="Helvetica Neue" panose="02000503000000020004" pitchFamily="2" charset="0"/>
              </a:rPr>
              <a:t>去年推出的</a:t>
            </a:r>
            <a:r>
              <a:rPr lang="en-US" altLang="zh-TW" dirty="0">
                <a:solidFill>
                  <a:srgbClr val="4A4A4A"/>
                </a:solidFill>
                <a:latin typeface="Helvetica Neue" panose="02000503000000020004" pitchFamily="2" charset="0"/>
              </a:rPr>
              <a:t>『</a:t>
            </a:r>
            <a:r>
              <a:rPr lang="zh-TW" altLang="en-US" dirty="0">
                <a:solidFill>
                  <a:srgbClr val="4A4A4A"/>
                </a:solidFill>
                <a:latin typeface="Helvetica Neue" panose="02000503000000020004" pitchFamily="2" charset="0"/>
              </a:rPr>
              <a:t>新機遇引擎</a:t>
            </a:r>
            <a:r>
              <a:rPr lang="en-US" altLang="zh-TW" dirty="0">
                <a:solidFill>
                  <a:srgbClr val="4A4A4A"/>
                </a:solidFill>
                <a:latin typeface="Helvetica Neue" panose="02000503000000020004" pitchFamily="2" charset="0"/>
              </a:rPr>
              <a:t>』</a:t>
            </a:r>
            <a:r>
              <a:rPr lang="zh-TW" altLang="en-US" dirty="0">
                <a:solidFill>
                  <a:srgbClr val="4A4A4A"/>
                </a:solidFill>
                <a:latin typeface="Helvetica Neue" panose="02000503000000020004" pitchFamily="2" charset="0"/>
              </a:rPr>
              <a:t>（</a:t>
            </a:r>
            <a:r>
              <a:rPr lang="en" altLang="zh-TW" dirty="0">
                <a:solidFill>
                  <a:srgbClr val="4A4A4A"/>
                </a:solidFill>
                <a:latin typeface="Helvetica Neue" panose="02000503000000020004" pitchFamily="2" charset="0"/>
              </a:rPr>
              <a:t>Emerging Opportunities Engine</a:t>
            </a:r>
            <a:r>
              <a:rPr lang="zh-TW" altLang="en" dirty="0">
                <a:solidFill>
                  <a:srgbClr val="4A4A4A"/>
                </a:solidFill>
                <a:latin typeface="Helvetica Neue" panose="02000503000000020004" pitchFamily="2" charset="0"/>
              </a:rPr>
              <a:t>），</a:t>
            </a:r>
            <a:r>
              <a:rPr lang="zh-TW" altLang="en-US" dirty="0">
                <a:solidFill>
                  <a:srgbClr val="4A4A4A"/>
                </a:solidFill>
                <a:latin typeface="Helvetica Neue" panose="02000503000000020004" pitchFamily="2" charset="0"/>
              </a:rPr>
              <a:t>可以通過對財務現狀、市場行情和歷史數據的自動化分析，辨別出最適合發行新股的客戶。」鑒於「新機遇引擎」已經在股票市場取得初步成功，摩根大通打算將它推廣應用到其他領域，比如債券市場。</a:t>
            </a:r>
            <a:endParaRPr lang="zh-TW" altLang="en-US" dirty="0"/>
          </a:p>
        </p:txBody>
      </p:sp>
    </p:spTree>
    <p:extLst>
      <p:ext uri="{BB962C8B-B14F-4D97-AF65-F5344CB8AC3E}">
        <p14:creationId xmlns:p14="http://schemas.microsoft.com/office/powerpoint/2010/main" val="3678981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339A4FCB-C59D-D445-AD58-0BB755734299}"/>
              </a:ext>
            </a:extLst>
          </p:cNvPr>
          <p:cNvSpPr/>
          <p:nvPr/>
        </p:nvSpPr>
        <p:spPr>
          <a:xfrm>
            <a:off x="2476500" y="2628781"/>
            <a:ext cx="4953000" cy="3323987"/>
          </a:xfrm>
          <a:prstGeom prst="rect">
            <a:avLst/>
          </a:prstGeom>
        </p:spPr>
        <p:txBody>
          <a:bodyPr>
            <a:spAutoFit/>
          </a:bodyPr>
          <a:lstStyle/>
          <a:p>
            <a:r>
              <a:rPr lang="zh-TW" altLang="en-US" dirty="0"/>
              <a:t>這家 </a:t>
            </a:r>
            <a:r>
              <a:rPr lang="en-US" altLang="zh-TW" dirty="0"/>
              <a:t>2014 </a:t>
            </a:r>
            <a:r>
              <a:rPr lang="zh-TW" altLang="en-US" dirty="0"/>
              <a:t>年成立於加州的公司，其最初目標是根據一些地理空間圖 像數據，為房屋估價，而且讓保險公司進行準確且快速的報價。目前 </a:t>
            </a:r>
            <a:r>
              <a:rPr lang="en" altLang="zh-TW" dirty="0"/>
              <a:t>Cape Analytics </a:t>
            </a:r>
            <a:r>
              <a:rPr lang="zh-TW" altLang="en-US" dirty="0"/>
              <a:t>已經開發了一套具有專利技術的雲端服務平台，從合作夥伴那裡 取得大量的地理空間數據（包括衛星圖像和實景照片），然後將圖像數據 置入分析平台，透過電腦視覺和深度學習算法的分析，即時輸出用戶感興</a:t>
            </a:r>
            <a:endParaRPr lang="en-US" altLang="zh-TW" dirty="0"/>
          </a:p>
          <a:p>
            <a:endParaRPr lang="en-US" altLang="zh-TW" dirty="0"/>
          </a:p>
          <a:p>
            <a:pPr algn="l"/>
            <a:r>
              <a:rPr lang="zh-TW" altLang="en-US" dirty="0"/>
              <a:t>趣的諸多結構化特徵數據。數據包括房屋的可使用面積、屋頂狀況、建材 類型，或者天窗和太陽能板的佈局等，保險公司可藉此提供快速準確的報 價。目前 </a:t>
            </a:r>
            <a:r>
              <a:rPr lang="en" altLang="zh-TW" dirty="0"/>
              <a:t>Cape Analytics </a:t>
            </a:r>
            <a:r>
              <a:rPr lang="zh-TW" altLang="en-US" dirty="0"/>
              <a:t>已獲得 </a:t>
            </a:r>
            <a:r>
              <a:rPr lang="en" altLang="zh-TW" dirty="0"/>
              <a:t>A </a:t>
            </a:r>
            <a:r>
              <a:rPr lang="zh-TW" altLang="en-US" dirty="0"/>
              <a:t>輪 </a:t>
            </a:r>
            <a:r>
              <a:rPr lang="en-US" altLang="zh-TW" dirty="0"/>
              <a:t>1,400 </a:t>
            </a:r>
            <a:r>
              <a:rPr lang="zh-TW" altLang="en-US" dirty="0"/>
              <a:t>萬投資。 </a:t>
            </a:r>
            <a:r>
              <a:rPr lang="en" altLang="zh-TW" dirty="0"/>
              <a:t>CB Insights </a:t>
            </a:r>
            <a:r>
              <a:rPr lang="zh-TW" altLang="en-US" dirty="0"/>
              <a:t>認為 </a:t>
            </a:r>
            <a:r>
              <a:rPr lang="en" altLang="zh-TW" dirty="0"/>
              <a:t>Cape Analytics </a:t>
            </a:r>
            <a:r>
              <a:rPr lang="zh-TW" altLang="en-US" dirty="0"/>
              <a:t>為資產評價產業提供了一種全新的分 析方法，該方法透過簡單的電腦視覺分析，就能得到在之前只能通過大量 人力和時間才能得到的高精確度和細節資訊。</a:t>
            </a:r>
          </a:p>
        </p:txBody>
      </p:sp>
      <p:sp>
        <p:nvSpPr>
          <p:cNvPr id="3" name="矩形 2">
            <a:extLst>
              <a:ext uri="{FF2B5EF4-FFF2-40B4-BE49-F238E27FC236}">
                <a16:creationId xmlns:a16="http://schemas.microsoft.com/office/drawing/2014/main" id="{84505941-097D-1741-BB86-BC541BE8588D}"/>
              </a:ext>
            </a:extLst>
          </p:cNvPr>
          <p:cNvSpPr/>
          <p:nvPr/>
        </p:nvSpPr>
        <p:spPr>
          <a:xfrm>
            <a:off x="2476500" y="1332012"/>
            <a:ext cx="3842462" cy="307777"/>
          </a:xfrm>
          <a:prstGeom prst="rect">
            <a:avLst/>
          </a:prstGeom>
        </p:spPr>
        <p:txBody>
          <a:bodyPr wrap="none">
            <a:spAutoFit/>
          </a:bodyPr>
          <a:lstStyle/>
          <a:p>
            <a:r>
              <a:rPr lang="en" altLang="zh-TW" dirty="0"/>
              <a:t>Cape Analytics</a:t>
            </a:r>
            <a:r>
              <a:rPr lang="zh-TW" altLang="en" dirty="0"/>
              <a:t>（</a:t>
            </a:r>
            <a:r>
              <a:rPr lang="zh-TW" altLang="en-US" dirty="0"/>
              <a:t>總獲投金額：</a:t>
            </a:r>
            <a:r>
              <a:rPr lang="en-US" altLang="zh-TW" dirty="0"/>
              <a:t>1,400 </a:t>
            </a:r>
            <a:r>
              <a:rPr lang="zh-TW" altLang="en-US" dirty="0"/>
              <a:t>萬美元）</a:t>
            </a:r>
          </a:p>
        </p:txBody>
      </p:sp>
      <p:sp>
        <p:nvSpPr>
          <p:cNvPr id="4" name="矩形 3">
            <a:extLst>
              <a:ext uri="{FF2B5EF4-FFF2-40B4-BE49-F238E27FC236}">
                <a16:creationId xmlns:a16="http://schemas.microsoft.com/office/drawing/2014/main" id="{D10EEBE3-ABBF-5841-A9CC-A9A0CA0B7424}"/>
              </a:ext>
            </a:extLst>
          </p:cNvPr>
          <p:cNvSpPr/>
          <p:nvPr/>
        </p:nvSpPr>
        <p:spPr>
          <a:xfrm>
            <a:off x="2771213" y="1826507"/>
            <a:ext cx="3010761" cy="307777"/>
          </a:xfrm>
          <a:prstGeom prst="rect">
            <a:avLst/>
          </a:prstGeom>
        </p:spPr>
        <p:txBody>
          <a:bodyPr wrap="none">
            <a:spAutoFit/>
          </a:bodyPr>
          <a:lstStyle/>
          <a:p>
            <a:r>
              <a:rPr lang="en" altLang="zh-TW" dirty="0">
                <a:hlinkClick r:id="rId2"/>
              </a:rPr>
              <a:t>https://kknews.cc/tech/5o8krak.html</a:t>
            </a:r>
            <a:endParaRPr lang="zh-TW" altLang="en-US" dirty="0"/>
          </a:p>
        </p:txBody>
      </p:sp>
    </p:spTree>
    <p:extLst>
      <p:ext uri="{BB962C8B-B14F-4D97-AF65-F5344CB8AC3E}">
        <p14:creationId xmlns:p14="http://schemas.microsoft.com/office/powerpoint/2010/main" val="40499507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7" name="Picture 1" descr="page129image3901216">
            <a:extLst>
              <a:ext uri="{FF2B5EF4-FFF2-40B4-BE49-F238E27FC236}">
                <a16:creationId xmlns:a16="http://schemas.microsoft.com/office/drawing/2014/main" id="{9CEDB74A-4E21-6949-A4D3-728C4DDC626D}"/>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44475" y="0"/>
            <a:ext cx="2517648" cy="749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00179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88762D69-B998-6946-972C-AC42EF3D631D}"/>
              </a:ext>
            </a:extLst>
          </p:cNvPr>
          <p:cNvSpPr/>
          <p:nvPr/>
        </p:nvSpPr>
        <p:spPr>
          <a:xfrm>
            <a:off x="1492497" y="2726035"/>
            <a:ext cx="7301999" cy="923330"/>
          </a:xfrm>
          <a:prstGeom prst="rect">
            <a:avLst/>
          </a:prstGeom>
          <a:noFill/>
        </p:spPr>
        <p:txBody>
          <a:bodyPr wrap="none" lIns="91440" tIns="45720" rIns="91440" bIns="45720">
            <a:spAutoFit/>
          </a:bodyPr>
          <a:lstStyle/>
          <a:p>
            <a:r>
              <a:rPr lang="en" altLang="zh-TW" sz="54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ArialMT"/>
              </a:rPr>
              <a:t>Market infrastructure </a:t>
            </a:r>
          </a:p>
        </p:txBody>
      </p:sp>
    </p:spTree>
    <p:extLst>
      <p:ext uri="{BB962C8B-B14F-4D97-AF65-F5344CB8AC3E}">
        <p14:creationId xmlns:p14="http://schemas.microsoft.com/office/powerpoint/2010/main" val="22235360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方塊 2">
            <a:extLst>
              <a:ext uri="{FF2B5EF4-FFF2-40B4-BE49-F238E27FC236}">
                <a16:creationId xmlns:a16="http://schemas.microsoft.com/office/drawing/2014/main" id="{5739AF3B-912C-9D4E-8BB1-AE8AF5B6889F}"/>
              </a:ext>
            </a:extLst>
          </p:cNvPr>
          <p:cNvSpPr txBox="1"/>
          <p:nvPr/>
        </p:nvSpPr>
        <p:spPr>
          <a:xfrm>
            <a:off x="2488590" y="330697"/>
            <a:ext cx="7102437" cy="400110"/>
          </a:xfrm>
          <a:prstGeom prst="rect">
            <a:avLst/>
          </a:prstGeom>
          <a:noFill/>
        </p:spPr>
        <p:txBody>
          <a:bodyPr wrap="square" rtlCol="0">
            <a:spAutoFit/>
          </a:bodyPr>
          <a:lstStyle/>
          <a:p>
            <a:r>
              <a:rPr kumimoji="1" lang="zh-CN" altLang="en-US" sz="2000" b="1" dirty="0"/>
              <a:t>智能投研服務</a:t>
            </a:r>
            <a:r>
              <a:rPr kumimoji="1" lang="en-US" altLang="zh-CN" sz="2000" b="1" dirty="0"/>
              <a:t>-</a:t>
            </a:r>
            <a:r>
              <a:rPr kumimoji="1" lang="zh-TW" altLang="en-US" sz="2000" b="1" dirty="0"/>
              <a:t>讓金融問題變得如使用</a:t>
            </a:r>
            <a:r>
              <a:rPr kumimoji="1" lang="en" altLang="zh-TW" sz="2000" b="1" dirty="0"/>
              <a:t>Google</a:t>
            </a:r>
            <a:r>
              <a:rPr kumimoji="1" lang="zh-TW" altLang="en-US" sz="2000" b="1" dirty="0"/>
              <a:t>搜尋</a:t>
            </a:r>
            <a:r>
              <a:rPr kumimoji="1" lang="zh-CN" altLang="en-US" sz="2000" b="1" dirty="0"/>
              <a:t>一般</a:t>
            </a:r>
            <a:r>
              <a:rPr kumimoji="1" lang="zh-TW" altLang="en-US" sz="2000" b="1" dirty="0"/>
              <a:t>簡單</a:t>
            </a:r>
          </a:p>
        </p:txBody>
      </p:sp>
      <p:grpSp>
        <p:nvGrpSpPr>
          <p:cNvPr id="89" name="群組 88">
            <a:extLst>
              <a:ext uri="{FF2B5EF4-FFF2-40B4-BE49-F238E27FC236}">
                <a16:creationId xmlns:a16="http://schemas.microsoft.com/office/drawing/2014/main" id="{A8316416-4817-414F-A061-8AE9CA9EFEAF}"/>
              </a:ext>
            </a:extLst>
          </p:cNvPr>
          <p:cNvGrpSpPr/>
          <p:nvPr/>
        </p:nvGrpSpPr>
        <p:grpSpPr>
          <a:xfrm>
            <a:off x="1371550" y="4705406"/>
            <a:ext cx="7273084" cy="1634893"/>
            <a:chOff x="1350055" y="4427858"/>
            <a:chExt cx="7273084" cy="1634893"/>
          </a:xfrm>
        </p:grpSpPr>
        <p:grpSp>
          <p:nvGrpSpPr>
            <p:cNvPr id="22" name="群組 21">
              <a:extLst>
                <a:ext uri="{FF2B5EF4-FFF2-40B4-BE49-F238E27FC236}">
                  <a16:creationId xmlns:a16="http://schemas.microsoft.com/office/drawing/2014/main" id="{E7182CFF-1BBC-4840-AF11-D82E13B922CB}"/>
                </a:ext>
              </a:extLst>
            </p:cNvPr>
            <p:cNvGrpSpPr/>
            <p:nvPr/>
          </p:nvGrpSpPr>
          <p:grpSpPr>
            <a:xfrm>
              <a:off x="1412743" y="5070856"/>
              <a:ext cx="1071323" cy="991895"/>
              <a:chOff x="1412743" y="5070856"/>
              <a:chExt cx="1071323" cy="991895"/>
            </a:xfrm>
          </p:grpSpPr>
          <p:sp>
            <p:nvSpPr>
              <p:cNvPr id="7" name="文字方塊 6">
                <a:extLst>
                  <a:ext uri="{FF2B5EF4-FFF2-40B4-BE49-F238E27FC236}">
                    <a16:creationId xmlns:a16="http://schemas.microsoft.com/office/drawing/2014/main" id="{7A6F8BD9-CDC9-7F43-8D05-1C95CF4E7CDA}"/>
                  </a:ext>
                </a:extLst>
              </p:cNvPr>
              <p:cNvSpPr txBox="1"/>
              <p:nvPr/>
            </p:nvSpPr>
            <p:spPr>
              <a:xfrm>
                <a:off x="1412743" y="5070856"/>
                <a:ext cx="1071323" cy="307777"/>
              </a:xfrm>
              <a:prstGeom prst="rect">
                <a:avLst/>
              </a:prstGeom>
              <a:noFill/>
            </p:spPr>
            <p:txBody>
              <a:bodyPr wrap="square" rtlCol="0">
                <a:spAutoFit/>
              </a:bodyPr>
              <a:lstStyle/>
              <a:p>
                <a:r>
                  <a:rPr kumimoji="1" lang="zh-CN" altLang="en-US" dirty="0"/>
                  <a:t>金融數據</a:t>
                </a:r>
                <a:endParaRPr kumimoji="1" lang="zh-TW" altLang="en-US" dirty="0">
                  <a:latin typeface="+mn-lt"/>
                </a:endParaRPr>
              </a:p>
            </p:txBody>
          </p:sp>
          <p:pic>
            <p:nvPicPr>
              <p:cNvPr id="12" name="圖片 11">
                <a:extLst>
                  <a:ext uri="{FF2B5EF4-FFF2-40B4-BE49-F238E27FC236}">
                    <a16:creationId xmlns:a16="http://schemas.microsoft.com/office/drawing/2014/main" id="{D8F0B38A-365E-B546-82DB-12CB1AD24F99}"/>
                  </a:ext>
                </a:extLst>
              </p:cNvPr>
              <p:cNvPicPr>
                <a:picLocks noChangeAspect="1"/>
              </p:cNvPicPr>
              <p:nvPr/>
            </p:nvPicPr>
            <p:blipFill>
              <a:blip r:embed="rId2"/>
              <a:stretch>
                <a:fillRect/>
              </a:stretch>
            </p:blipFill>
            <p:spPr>
              <a:xfrm>
                <a:off x="1559040" y="5358781"/>
                <a:ext cx="778728" cy="703970"/>
              </a:xfrm>
              <a:prstGeom prst="rect">
                <a:avLst/>
              </a:prstGeom>
            </p:spPr>
          </p:pic>
        </p:grpSp>
        <p:grpSp>
          <p:nvGrpSpPr>
            <p:cNvPr id="24" name="群組 23">
              <a:extLst>
                <a:ext uri="{FF2B5EF4-FFF2-40B4-BE49-F238E27FC236}">
                  <a16:creationId xmlns:a16="http://schemas.microsoft.com/office/drawing/2014/main" id="{23E2C16A-652B-004E-A5AC-25B2D7217911}"/>
                </a:ext>
              </a:extLst>
            </p:cNvPr>
            <p:cNvGrpSpPr/>
            <p:nvPr/>
          </p:nvGrpSpPr>
          <p:grpSpPr>
            <a:xfrm>
              <a:off x="3286533" y="5095775"/>
              <a:ext cx="1071323" cy="954974"/>
              <a:chOff x="3152126" y="5057333"/>
              <a:chExt cx="1071323" cy="954974"/>
            </a:xfrm>
          </p:grpSpPr>
          <p:sp>
            <p:nvSpPr>
              <p:cNvPr id="10" name="文字方塊 9">
                <a:extLst>
                  <a:ext uri="{FF2B5EF4-FFF2-40B4-BE49-F238E27FC236}">
                    <a16:creationId xmlns:a16="http://schemas.microsoft.com/office/drawing/2014/main" id="{62C686FE-D8A6-D946-8CB0-D522A0AD085E}"/>
                  </a:ext>
                </a:extLst>
              </p:cNvPr>
              <p:cNvSpPr txBox="1"/>
              <p:nvPr/>
            </p:nvSpPr>
            <p:spPr>
              <a:xfrm>
                <a:off x="3152126" y="5057333"/>
                <a:ext cx="1071323" cy="307777"/>
              </a:xfrm>
              <a:prstGeom prst="rect">
                <a:avLst/>
              </a:prstGeom>
              <a:noFill/>
            </p:spPr>
            <p:txBody>
              <a:bodyPr wrap="square" rtlCol="0">
                <a:spAutoFit/>
              </a:bodyPr>
              <a:lstStyle/>
              <a:p>
                <a:r>
                  <a:rPr kumimoji="1" lang="zh-CN" altLang="en-US" dirty="0"/>
                  <a:t>即時新聞</a:t>
                </a:r>
                <a:endParaRPr kumimoji="1" lang="zh-TW" altLang="en-US" dirty="0">
                  <a:latin typeface="+mn-lt"/>
                </a:endParaRPr>
              </a:p>
            </p:txBody>
          </p:sp>
          <p:pic>
            <p:nvPicPr>
              <p:cNvPr id="15" name="圖片 14">
                <a:extLst>
                  <a:ext uri="{FF2B5EF4-FFF2-40B4-BE49-F238E27FC236}">
                    <a16:creationId xmlns:a16="http://schemas.microsoft.com/office/drawing/2014/main" id="{75360321-037C-454D-8E34-8AB627565655}"/>
                  </a:ext>
                </a:extLst>
              </p:cNvPr>
              <p:cNvPicPr>
                <a:picLocks noChangeAspect="1"/>
              </p:cNvPicPr>
              <p:nvPr/>
            </p:nvPicPr>
            <p:blipFill>
              <a:blip r:embed="rId3" cstate="hqprint">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a:ext>
                </a:extLst>
              </a:blip>
              <a:stretch>
                <a:fillRect/>
              </a:stretch>
            </p:blipFill>
            <p:spPr>
              <a:xfrm>
                <a:off x="3344020" y="5355417"/>
                <a:ext cx="689463" cy="656890"/>
              </a:xfrm>
              <a:prstGeom prst="rect">
                <a:avLst/>
              </a:prstGeom>
            </p:spPr>
          </p:pic>
        </p:grpSp>
        <p:grpSp>
          <p:nvGrpSpPr>
            <p:cNvPr id="25" name="群組 24">
              <a:extLst>
                <a:ext uri="{FF2B5EF4-FFF2-40B4-BE49-F238E27FC236}">
                  <a16:creationId xmlns:a16="http://schemas.microsoft.com/office/drawing/2014/main" id="{AE502B65-1DF1-A445-9150-069E96B57870}"/>
                </a:ext>
              </a:extLst>
            </p:cNvPr>
            <p:cNvGrpSpPr/>
            <p:nvPr/>
          </p:nvGrpSpPr>
          <p:grpSpPr>
            <a:xfrm>
              <a:off x="4100891" y="5082894"/>
              <a:ext cx="1261884" cy="895824"/>
              <a:chOff x="4100891" y="5082894"/>
              <a:chExt cx="1261884" cy="895824"/>
            </a:xfrm>
          </p:grpSpPr>
          <p:sp>
            <p:nvSpPr>
              <p:cNvPr id="6" name="矩形 5">
                <a:extLst>
                  <a:ext uri="{FF2B5EF4-FFF2-40B4-BE49-F238E27FC236}">
                    <a16:creationId xmlns:a16="http://schemas.microsoft.com/office/drawing/2014/main" id="{F9B674EA-08ED-704C-93B2-C7DDB562A666}"/>
                  </a:ext>
                </a:extLst>
              </p:cNvPr>
              <p:cNvSpPr/>
              <p:nvPr/>
            </p:nvSpPr>
            <p:spPr>
              <a:xfrm>
                <a:off x="4100891" y="5082894"/>
                <a:ext cx="1261884" cy="523220"/>
              </a:xfrm>
              <a:prstGeom prst="rect">
                <a:avLst/>
              </a:prstGeom>
            </p:spPr>
            <p:txBody>
              <a:bodyPr wrap="none">
                <a:spAutoFit/>
              </a:bodyPr>
              <a:lstStyle/>
              <a:p>
                <a:r>
                  <a:rPr lang="zh-TW" altLang="en-US" dirty="0">
                    <a:solidFill>
                      <a:srgbClr val="1A1A1A"/>
                    </a:solidFill>
                    <a:latin typeface="-apple-system"/>
                  </a:rPr>
                  <a:t>地缘政治、</a:t>
                </a:r>
                <a:endParaRPr lang="en-US" altLang="zh-TW" dirty="0">
                  <a:solidFill>
                    <a:srgbClr val="1A1A1A"/>
                  </a:solidFill>
                  <a:latin typeface="-apple-system"/>
                </a:endParaRPr>
              </a:p>
              <a:p>
                <a:r>
                  <a:rPr lang="zh-TW" altLang="en-US" dirty="0">
                    <a:solidFill>
                      <a:srgbClr val="1A1A1A"/>
                    </a:solidFill>
                    <a:latin typeface="-apple-system"/>
                  </a:rPr>
                  <a:t>全球自然事件</a:t>
                </a:r>
                <a:endParaRPr lang="zh-TW" altLang="en-US" dirty="0"/>
              </a:p>
            </p:txBody>
          </p:sp>
          <p:pic>
            <p:nvPicPr>
              <p:cNvPr id="17" name="圖片 16">
                <a:extLst>
                  <a:ext uri="{FF2B5EF4-FFF2-40B4-BE49-F238E27FC236}">
                    <a16:creationId xmlns:a16="http://schemas.microsoft.com/office/drawing/2014/main" id="{A2337B18-08C3-844B-81C1-9B6CF4645945}"/>
                  </a:ext>
                </a:extLst>
              </p:cNvPr>
              <p:cNvPicPr>
                <a:picLocks noChangeAspect="1"/>
              </p:cNvPicPr>
              <p:nvPr/>
            </p:nvPicPr>
            <p:blipFill>
              <a:blip r:embed="rId5" cstate="hqprint">
                <a:extLst>
                  <a:ext uri="{BEBA8EAE-BF5A-486C-A8C5-ECC9F3942E4B}">
                    <a14:imgProps xmlns:a14="http://schemas.microsoft.com/office/drawing/2010/main">
                      <a14:imgLayer r:embed="rId6">
                        <a14:imgEffect>
                          <a14:brightnessContrast bright="40000" contrast="-40000"/>
                        </a14:imgEffect>
                      </a14:imgLayer>
                    </a14:imgProps>
                  </a:ext>
                  <a:ext uri="{28A0092B-C50C-407E-A947-70E740481C1C}">
                    <a14:useLocalDpi xmlns:a14="http://schemas.microsoft.com/office/drawing/2010/main"/>
                  </a:ext>
                </a:extLst>
              </a:blip>
              <a:stretch>
                <a:fillRect/>
              </a:stretch>
            </p:blipFill>
            <p:spPr>
              <a:xfrm>
                <a:off x="4407431" y="5559814"/>
                <a:ext cx="529743" cy="418904"/>
              </a:xfrm>
              <a:prstGeom prst="rect">
                <a:avLst/>
              </a:prstGeom>
            </p:spPr>
          </p:pic>
        </p:grpSp>
        <p:grpSp>
          <p:nvGrpSpPr>
            <p:cNvPr id="23" name="群組 22">
              <a:extLst>
                <a:ext uri="{FF2B5EF4-FFF2-40B4-BE49-F238E27FC236}">
                  <a16:creationId xmlns:a16="http://schemas.microsoft.com/office/drawing/2014/main" id="{C39170BD-E324-3C40-8F2A-A249F83FEF08}"/>
                </a:ext>
              </a:extLst>
            </p:cNvPr>
            <p:cNvGrpSpPr/>
            <p:nvPr/>
          </p:nvGrpSpPr>
          <p:grpSpPr>
            <a:xfrm>
              <a:off x="2260600" y="5079183"/>
              <a:ext cx="1071323" cy="959102"/>
              <a:chOff x="2484066" y="5089474"/>
              <a:chExt cx="1071323" cy="959102"/>
            </a:xfrm>
          </p:grpSpPr>
          <p:pic>
            <p:nvPicPr>
              <p:cNvPr id="13" name="圖片 12">
                <a:extLst>
                  <a:ext uri="{FF2B5EF4-FFF2-40B4-BE49-F238E27FC236}">
                    <a16:creationId xmlns:a16="http://schemas.microsoft.com/office/drawing/2014/main" id="{DE79B3B3-9739-EC4E-93DE-6BCD5855E838}"/>
                  </a:ext>
                </a:extLst>
              </p:cNvPr>
              <p:cNvPicPr>
                <a:picLocks noChangeAspect="1"/>
              </p:cNvPicPr>
              <p:nvPr/>
            </p:nvPicPr>
            <p:blipFill>
              <a:blip r:embed="rId7"/>
              <a:stretch>
                <a:fillRect/>
              </a:stretch>
            </p:blipFill>
            <p:spPr>
              <a:xfrm>
                <a:off x="2609265" y="5299091"/>
                <a:ext cx="766327" cy="749485"/>
              </a:xfrm>
              <a:prstGeom prst="rect">
                <a:avLst/>
              </a:prstGeom>
            </p:spPr>
          </p:pic>
          <p:sp>
            <p:nvSpPr>
              <p:cNvPr id="8" name="文字方塊 7">
                <a:extLst>
                  <a:ext uri="{FF2B5EF4-FFF2-40B4-BE49-F238E27FC236}">
                    <a16:creationId xmlns:a16="http://schemas.microsoft.com/office/drawing/2014/main" id="{7DE6B6E5-2A9C-0E42-833B-A2A591218486}"/>
                  </a:ext>
                </a:extLst>
              </p:cNvPr>
              <p:cNvSpPr txBox="1"/>
              <p:nvPr/>
            </p:nvSpPr>
            <p:spPr>
              <a:xfrm>
                <a:off x="2484066" y="5089474"/>
                <a:ext cx="1071323" cy="307777"/>
              </a:xfrm>
              <a:prstGeom prst="rect">
                <a:avLst/>
              </a:prstGeom>
              <a:noFill/>
            </p:spPr>
            <p:txBody>
              <a:bodyPr wrap="square" rtlCol="0">
                <a:spAutoFit/>
              </a:bodyPr>
              <a:lstStyle/>
              <a:p>
                <a:r>
                  <a:rPr kumimoji="1" lang="zh-CN" altLang="en-US" dirty="0"/>
                  <a:t>歷史訊息</a:t>
                </a:r>
                <a:endParaRPr kumimoji="1" lang="zh-TW" altLang="en-US" dirty="0">
                  <a:latin typeface="+mn-lt"/>
                </a:endParaRPr>
              </a:p>
            </p:txBody>
          </p:sp>
        </p:grpSp>
        <p:grpSp>
          <p:nvGrpSpPr>
            <p:cNvPr id="32" name="群組 31">
              <a:extLst>
                <a:ext uri="{FF2B5EF4-FFF2-40B4-BE49-F238E27FC236}">
                  <a16:creationId xmlns:a16="http://schemas.microsoft.com/office/drawing/2014/main" id="{596560EF-DE02-1D4D-BE77-3A6DD920BC7D}"/>
                </a:ext>
              </a:extLst>
            </p:cNvPr>
            <p:cNvGrpSpPr/>
            <p:nvPr/>
          </p:nvGrpSpPr>
          <p:grpSpPr>
            <a:xfrm>
              <a:off x="1350055" y="4427858"/>
              <a:ext cx="7273084" cy="548264"/>
              <a:chOff x="1350055" y="3957017"/>
              <a:chExt cx="9160137" cy="1019105"/>
            </a:xfrm>
            <a:solidFill>
              <a:schemeClr val="tx2">
                <a:lumMod val="75000"/>
              </a:schemeClr>
            </a:solidFill>
          </p:grpSpPr>
          <p:grpSp>
            <p:nvGrpSpPr>
              <p:cNvPr id="26" name="群組 25">
                <a:extLst>
                  <a:ext uri="{FF2B5EF4-FFF2-40B4-BE49-F238E27FC236}">
                    <a16:creationId xmlns:a16="http://schemas.microsoft.com/office/drawing/2014/main" id="{8847848F-7D03-914D-B0A3-722477197A3A}"/>
                  </a:ext>
                </a:extLst>
              </p:cNvPr>
              <p:cNvGrpSpPr/>
              <p:nvPr/>
            </p:nvGrpSpPr>
            <p:grpSpPr>
              <a:xfrm>
                <a:off x="1350055" y="3961015"/>
                <a:ext cx="7367065" cy="1015107"/>
                <a:chOff x="1415645" y="2320269"/>
                <a:chExt cx="6487297" cy="1015107"/>
              </a:xfrm>
              <a:grpFill/>
            </p:grpSpPr>
            <p:sp>
              <p:nvSpPr>
                <p:cNvPr id="27" name="手繪多邊形 26">
                  <a:extLst>
                    <a:ext uri="{FF2B5EF4-FFF2-40B4-BE49-F238E27FC236}">
                      <a16:creationId xmlns:a16="http://schemas.microsoft.com/office/drawing/2014/main" id="{3958097D-9D0D-B344-BA18-C35DF4228838}"/>
                    </a:ext>
                  </a:extLst>
                </p:cNvPr>
                <p:cNvSpPr/>
                <p:nvPr/>
              </p:nvSpPr>
              <p:spPr>
                <a:xfrm>
                  <a:off x="1415645" y="2320269"/>
                  <a:ext cx="2537767" cy="1015107"/>
                </a:xfrm>
                <a:custGeom>
                  <a:avLst/>
                  <a:gdLst>
                    <a:gd name="connsiteX0" fmla="*/ 0 w 2537767"/>
                    <a:gd name="connsiteY0" fmla="*/ 0 h 1015107"/>
                    <a:gd name="connsiteX1" fmla="*/ 2030214 w 2537767"/>
                    <a:gd name="connsiteY1" fmla="*/ 0 h 1015107"/>
                    <a:gd name="connsiteX2" fmla="*/ 2537767 w 2537767"/>
                    <a:gd name="connsiteY2" fmla="*/ 507554 h 1015107"/>
                    <a:gd name="connsiteX3" fmla="*/ 2030214 w 2537767"/>
                    <a:gd name="connsiteY3" fmla="*/ 1015107 h 1015107"/>
                    <a:gd name="connsiteX4" fmla="*/ 0 w 2537767"/>
                    <a:gd name="connsiteY4" fmla="*/ 1015107 h 1015107"/>
                    <a:gd name="connsiteX5" fmla="*/ 0 w 2537767"/>
                    <a:gd name="connsiteY5" fmla="*/ 0 h 1015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7767" h="1015107">
                      <a:moveTo>
                        <a:pt x="0" y="0"/>
                      </a:moveTo>
                      <a:lnTo>
                        <a:pt x="2030214" y="0"/>
                      </a:lnTo>
                      <a:lnTo>
                        <a:pt x="2537767" y="507554"/>
                      </a:lnTo>
                      <a:lnTo>
                        <a:pt x="2030214" y="1015107"/>
                      </a:lnTo>
                      <a:lnTo>
                        <a:pt x="0" y="1015107"/>
                      </a:lnTo>
                      <a:lnTo>
                        <a:pt x="0" y="0"/>
                      </a:lnTo>
                      <a:close/>
                    </a:path>
                  </a:pathLst>
                </a:cu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7348" tIns="58674" rIns="283114" bIns="58674" numCol="1" spcCol="1270" anchor="ctr" anchorCtr="0">
                  <a:noAutofit/>
                </a:bodyPr>
                <a:lstStyle/>
                <a:p>
                  <a:pPr marL="0" lvl="0" indent="0" algn="ctr" defTabSz="977900">
                    <a:lnSpc>
                      <a:spcPct val="90000"/>
                    </a:lnSpc>
                    <a:spcBef>
                      <a:spcPct val="0"/>
                    </a:spcBef>
                    <a:spcAft>
                      <a:spcPct val="35000"/>
                    </a:spcAft>
                    <a:buNone/>
                  </a:pPr>
                  <a:r>
                    <a:rPr lang="zh-TW" altLang="en-US" kern="1200" dirty="0"/>
                    <a:t>分析市場數據、</a:t>
                  </a:r>
                  <a:endParaRPr lang="en-US" altLang="zh-TW" kern="1200" dirty="0"/>
                </a:p>
                <a:p>
                  <a:pPr marL="0" lvl="0" indent="0" algn="ctr" defTabSz="977900">
                    <a:lnSpc>
                      <a:spcPct val="90000"/>
                    </a:lnSpc>
                    <a:spcBef>
                      <a:spcPct val="0"/>
                    </a:spcBef>
                    <a:spcAft>
                      <a:spcPct val="35000"/>
                    </a:spcAft>
                    <a:buNone/>
                  </a:pPr>
                  <a:r>
                    <a:rPr lang="zh-TW" altLang="en-US" kern="1200" dirty="0"/>
                    <a:t>歷史訊息</a:t>
                  </a:r>
                </a:p>
              </p:txBody>
            </p:sp>
            <p:sp>
              <p:nvSpPr>
                <p:cNvPr id="28" name="手繪多邊形 27">
                  <a:extLst>
                    <a:ext uri="{FF2B5EF4-FFF2-40B4-BE49-F238E27FC236}">
                      <a16:creationId xmlns:a16="http://schemas.microsoft.com/office/drawing/2014/main" id="{D771932E-47D8-1840-A544-F4F343507D21}"/>
                    </a:ext>
                  </a:extLst>
                </p:cNvPr>
                <p:cNvSpPr/>
                <p:nvPr/>
              </p:nvSpPr>
              <p:spPr>
                <a:xfrm>
                  <a:off x="3433022" y="2320269"/>
                  <a:ext cx="2685585" cy="1015107"/>
                </a:xfrm>
                <a:custGeom>
                  <a:avLst/>
                  <a:gdLst>
                    <a:gd name="connsiteX0" fmla="*/ 0 w 2537767"/>
                    <a:gd name="connsiteY0" fmla="*/ 0 h 1015107"/>
                    <a:gd name="connsiteX1" fmla="*/ 2030214 w 2537767"/>
                    <a:gd name="connsiteY1" fmla="*/ 0 h 1015107"/>
                    <a:gd name="connsiteX2" fmla="*/ 2537767 w 2537767"/>
                    <a:gd name="connsiteY2" fmla="*/ 507554 h 1015107"/>
                    <a:gd name="connsiteX3" fmla="*/ 2030214 w 2537767"/>
                    <a:gd name="connsiteY3" fmla="*/ 1015107 h 1015107"/>
                    <a:gd name="connsiteX4" fmla="*/ 0 w 2537767"/>
                    <a:gd name="connsiteY4" fmla="*/ 1015107 h 1015107"/>
                    <a:gd name="connsiteX5" fmla="*/ 507554 w 2537767"/>
                    <a:gd name="connsiteY5" fmla="*/ 507554 h 1015107"/>
                    <a:gd name="connsiteX6" fmla="*/ 0 w 2537767"/>
                    <a:gd name="connsiteY6" fmla="*/ 0 h 1015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37767" h="1015107">
                      <a:moveTo>
                        <a:pt x="0" y="0"/>
                      </a:moveTo>
                      <a:lnTo>
                        <a:pt x="2030214" y="0"/>
                      </a:lnTo>
                      <a:lnTo>
                        <a:pt x="2537767" y="507554"/>
                      </a:lnTo>
                      <a:lnTo>
                        <a:pt x="2030214" y="1015107"/>
                      </a:lnTo>
                      <a:lnTo>
                        <a:pt x="0" y="1015107"/>
                      </a:lnTo>
                      <a:lnTo>
                        <a:pt x="507554" y="507554"/>
                      </a:lnTo>
                      <a:lnTo>
                        <a:pt x="0" y="0"/>
                      </a:lnTo>
                      <a:close/>
                    </a:path>
                  </a:pathLst>
                </a:cu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95565" tIns="58674" rIns="536890" bIns="58674" numCol="1" spcCol="1270" anchor="ctr" anchorCtr="0">
                  <a:noAutofit/>
                </a:bodyPr>
                <a:lstStyle/>
                <a:p>
                  <a:pPr marL="0" lvl="0" indent="0" algn="ctr" defTabSz="977900">
                    <a:lnSpc>
                      <a:spcPct val="90000"/>
                    </a:lnSpc>
                    <a:spcBef>
                      <a:spcPct val="0"/>
                    </a:spcBef>
                    <a:spcAft>
                      <a:spcPct val="35000"/>
                    </a:spcAft>
                    <a:buNone/>
                  </a:pPr>
                  <a:r>
                    <a:rPr lang="en-US" altLang="zh-TW" kern="1200" dirty="0"/>
                    <a:t>AI</a:t>
                  </a:r>
                  <a:r>
                    <a:rPr lang="zh-TW" altLang="en-US" kern="1200" dirty="0"/>
                    <a:t>分析</a:t>
                  </a:r>
                  <a:r>
                    <a:rPr lang="zh-CN" altLang="en-US" dirty="0"/>
                    <a:t>即時新聞、特別事件</a:t>
                  </a:r>
                  <a:endParaRPr lang="zh-TW" altLang="en-US" kern="1200" dirty="0"/>
                </a:p>
              </p:txBody>
            </p:sp>
            <p:sp>
              <p:nvSpPr>
                <p:cNvPr id="29" name="手繪多邊形 28">
                  <a:extLst>
                    <a:ext uri="{FF2B5EF4-FFF2-40B4-BE49-F238E27FC236}">
                      <a16:creationId xmlns:a16="http://schemas.microsoft.com/office/drawing/2014/main" id="{1C399887-B460-DE43-BD11-D9E1EF2D39F3}"/>
                    </a:ext>
                  </a:extLst>
                </p:cNvPr>
                <p:cNvSpPr/>
                <p:nvPr/>
              </p:nvSpPr>
              <p:spPr>
                <a:xfrm>
                  <a:off x="5605129" y="2320269"/>
                  <a:ext cx="2297813" cy="1015107"/>
                </a:xfrm>
                <a:custGeom>
                  <a:avLst/>
                  <a:gdLst>
                    <a:gd name="connsiteX0" fmla="*/ 0 w 2537767"/>
                    <a:gd name="connsiteY0" fmla="*/ 0 h 1015107"/>
                    <a:gd name="connsiteX1" fmla="*/ 2030214 w 2537767"/>
                    <a:gd name="connsiteY1" fmla="*/ 0 h 1015107"/>
                    <a:gd name="connsiteX2" fmla="*/ 2537767 w 2537767"/>
                    <a:gd name="connsiteY2" fmla="*/ 507554 h 1015107"/>
                    <a:gd name="connsiteX3" fmla="*/ 2030214 w 2537767"/>
                    <a:gd name="connsiteY3" fmla="*/ 1015107 h 1015107"/>
                    <a:gd name="connsiteX4" fmla="*/ 0 w 2537767"/>
                    <a:gd name="connsiteY4" fmla="*/ 1015107 h 1015107"/>
                    <a:gd name="connsiteX5" fmla="*/ 507554 w 2537767"/>
                    <a:gd name="connsiteY5" fmla="*/ 507554 h 1015107"/>
                    <a:gd name="connsiteX6" fmla="*/ 0 w 2537767"/>
                    <a:gd name="connsiteY6" fmla="*/ 0 h 1015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37767" h="1015107">
                      <a:moveTo>
                        <a:pt x="0" y="0"/>
                      </a:moveTo>
                      <a:lnTo>
                        <a:pt x="2030214" y="0"/>
                      </a:lnTo>
                      <a:lnTo>
                        <a:pt x="2537767" y="507554"/>
                      </a:lnTo>
                      <a:lnTo>
                        <a:pt x="2030214" y="1015107"/>
                      </a:lnTo>
                      <a:lnTo>
                        <a:pt x="0" y="1015107"/>
                      </a:lnTo>
                      <a:lnTo>
                        <a:pt x="507554" y="507554"/>
                      </a:lnTo>
                      <a:lnTo>
                        <a:pt x="0" y="0"/>
                      </a:lnTo>
                      <a:close/>
                    </a:path>
                  </a:pathLst>
                </a:cu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95565" tIns="58674" rIns="536890" bIns="58674" numCol="1" spcCol="1270" anchor="ctr" anchorCtr="0">
                  <a:noAutofit/>
                </a:bodyPr>
                <a:lstStyle/>
                <a:p>
                  <a:pPr marL="0" lvl="0" indent="0" algn="ctr" defTabSz="977900">
                    <a:lnSpc>
                      <a:spcPct val="90000"/>
                    </a:lnSpc>
                    <a:spcBef>
                      <a:spcPct val="0"/>
                    </a:spcBef>
                    <a:spcAft>
                      <a:spcPct val="35000"/>
                    </a:spcAft>
                    <a:buNone/>
                  </a:pPr>
                  <a:r>
                    <a:rPr lang="zh-TW" altLang="en-US" kern="1200" dirty="0"/>
                    <a:t>自動建模、找出關聯</a:t>
                  </a:r>
                </a:p>
              </p:txBody>
            </p:sp>
          </p:grpSp>
          <p:sp>
            <p:nvSpPr>
              <p:cNvPr id="31" name="手繪多邊形 30">
                <a:extLst>
                  <a:ext uri="{FF2B5EF4-FFF2-40B4-BE49-F238E27FC236}">
                    <a16:creationId xmlns:a16="http://schemas.microsoft.com/office/drawing/2014/main" id="{E6E1D575-93CE-8F43-8E82-579B05C9C143}"/>
                  </a:ext>
                </a:extLst>
              </p:cNvPr>
              <p:cNvSpPr/>
              <p:nvPr/>
            </p:nvSpPr>
            <p:spPr>
              <a:xfrm>
                <a:off x="8140316" y="3957017"/>
                <a:ext cx="2369876" cy="1015107"/>
              </a:xfrm>
              <a:custGeom>
                <a:avLst/>
                <a:gdLst>
                  <a:gd name="connsiteX0" fmla="*/ 0 w 2537767"/>
                  <a:gd name="connsiteY0" fmla="*/ 0 h 1015107"/>
                  <a:gd name="connsiteX1" fmla="*/ 2030214 w 2537767"/>
                  <a:gd name="connsiteY1" fmla="*/ 0 h 1015107"/>
                  <a:gd name="connsiteX2" fmla="*/ 2537767 w 2537767"/>
                  <a:gd name="connsiteY2" fmla="*/ 507554 h 1015107"/>
                  <a:gd name="connsiteX3" fmla="*/ 2030214 w 2537767"/>
                  <a:gd name="connsiteY3" fmla="*/ 1015107 h 1015107"/>
                  <a:gd name="connsiteX4" fmla="*/ 0 w 2537767"/>
                  <a:gd name="connsiteY4" fmla="*/ 1015107 h 1015107"/>
                  <a:gd name="connsiteX5" fmla="*/ 507554 w 2537767"/>
                  <a:gd name="connsiteY5" fmla="*/ 507554 h 1015107"/>
                  <a:gd name="connsiteX6" fmla="*/ 0 w 2537767"/>
                  <a:gd name="connsiteY6" fmla="*/ 0 h 1015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37767" h="1015107">
                    <a:moveTo>
                      <a:pt x="0" y="0"/>
                    </a:moveTo>
                    <a:lnTo>
                      <a:pt x="2030214" y="0"/>
                    </a:lnTo>
                    <a:lnTo>
                      <a:pt x="2537767" y="507554"/>
                    </a:lnTo>
                    <a:lnTo>
                      <a:pt x="2030214" y="1015107"/>
                    </a:lnTo>
                    <a:lnTo>
                      <a:pt x="0" y="1015107"/>
                    </a:lnTo>
                    <a:lnTo>
                      <a:pt x="507554" y="507554"/>
                    </a:lnTo>
                    <a:lnTo>
                      <a:pt x="0" y="0"/>
                    </a:lnTo>
                    <a:close/>
                  </a:path>
                </a:pathLst>
              </a:cu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95565" tIns="58674" rIns="536890" bIns="58674" numCol="1" spcCol="1270" anchor="ctr" anchorCtr="0">
                <a:noAutofit/>
              </a:bodyPr>
              <a:lstStyle/>
              <a:p>
                <a:pPr marL="0" lvl="0" indent="0" algn="ctr" defTabSz="977900">
                  <a:lnSpc>
                    <a:spcPct val="90000"/>
                  </a:lnSpc>
                  <a:spcBef>
                    <a:spcPct val="0"/>
                  </a:spcBef>
                  <a:spcAft>
                    <a:spcPct val="35000"/>
                  </a:spcAft>
                  <a:buNone/>
                </a:pPr>
                <a:r>
                  <a:rPr lang="en-US" altLang="zh-TW" kern="1200" dirty="0"/>
                  <a:t>AI</a:t>
                </a:r>
                <a:r>
                  <a:rPr lang="zh-CN" altLang="en-US" kern="1200" dirty="0"/>
                  <a:t>預測</a:t>
                </a:r>
                <a:endParaRPr lang="zh-TW" altLang="en-US" kern="1200" dirty="0"/>
              </a:p>
            </p:txBody>
          </p:sp>
        </p:grpSp>
        <p:pic>
          <p:nvPicPr>
            <p:cNvPr id="33" name="圖片 32">
              <a:extLst>
                <a:ext uri="{FF2B5EF4-FFF2-40B4-BE49-F238E27FC236}">
                  <a16:creationId xmlns:a16="http://schemas.microsoft.com/office/drawing/2014/main" id="{A39AF830-5496-0B48-A12F-67080B91DBD2}"/>
                </a:ext>
              </a:extLst>
            </p:cNvPr>
            <p:cNvPicPr>
              <a:picLocks noChangeAspect="1"/>
            </p:cNvPicPr>
            <p:nvPr/>
          </p:nvPicPr>
          <p:blipFill>
            <a:blip r:embed="rId8"/>
            <a:stretch>
              <a:fillRect/>
            </a:stretch>
          </p:blipFill>
          <p:spPr>
            <a:xfrm>
              <a:off x="7067954" y="5026325"/>
              <a:ext cx="1047003" cy="943889"/>
            </a:xfrm>
            <a:prstGeom prst="rect">
              <a:avLst/>
            </a:prstGeom>
          </p:spPr>
        </p:pic>
        <p:pic>
          <p:nvPicPr>
            <p:cNvPr id="34" name="圖片 33">
              <a:extLst>
                <a:ext uri="{FF2B5EF4-FFF2-40B4-BE49-F238E27FC236}">
                  <a16:creationId xmlns:a16="http://schemas.microsoft.com/office/drawing/2014/main" id="{DCA9AD89-FFB3-2142-915C-D2B088F2309F}"/>
                </a:ext>
              </a:extLst>
            </p:cNvPr>
            <p:cNvPicPr>
              <a:picLocks noChangeAspect="1"/>
            </p:cNvPicPr>
            <p:nvPr/>
          </p:nvPicPr>
          <p:blipFill>
            <a:blip r:embed="rId9"/>
            <a:stretch>
              <a:fillRect/>
            </a:stretch>
          </p:blipFill>
          <p:spPr>
            <a:xfrm>
              <a:off x="5559743" y="5044729"/>
              <a:ext cx="1037561" cy="961642"/>
            </a:xfrm>
            <a:prstGeom prst="rect">
              <a:avLst/>
            </a:prstGeom>
          </p:spPr>
        </p:pic>
      </p:grpSp>
      <p:grpSp>
        <p:nvGrpSpPr>
          <p:cNvPr id="88" name="群組 87">
            <a:extLst>
              <a:ext uri="{FF2B5EF4-FFF2-40B4-BE49-F238E27FC236}">
                <a16:creationId xmlns:a16="http://schemas.microsoft.com/office/drawing/2014/main" id="{34AE12B4-B88C-BA40-8618-131C2DB7B17A}"/>
              </a:ext>
            </a:extLst>
          </p:cNvPr>
          <p:cNvGrpSpPr/>
          <p:nvPr/>
        </p:nvGrpSpPr>
        <p:grpSpPr>
          <a:xfrm>
            <a:off x="1354760" y="2947704"/>
            <a:ext cx="7277915" cy="1519948"/>
            <a:chOff x="1345224" y="2426568"/>
            <a:chExt cx="7277915" cy="1519948"/>
          </a:xfrm>
        </p:grpSpPr>
        <p:grpSp>
          <p:nvGrpSpPr>
            <p:cNvPr id="35" name="群組 34">
              <a:extLst>
                <a:ext uri="{FF2B5EF4-FFF2-40B4-BE49-F238E27FC236}">
                  <a16:creationId xmlns:a16="http://schemas.microsoft.com/office/drawing/2014/main" id="{7FFA16EA-172B-7E4F-9499-39B9734DAD1B}"/>
                </a:ext>
              </a:extLst>
            </p:cNvPr>
            <p:cNvGrpSpPr/>
            <p:nvPr/>
          </p:nvGrpSpPr>
          <p:grpSpPr>
            <a:xfrm>
              <a:off x="1350055" y="2426568"/>
              <a:ext cx="7273084" cy="548264"/>
              <a:chOff x="1350055" y="3957017"/>
              <a:chExt cx="9160137" cy="1019105"/>
            </a:xfrm>
            <a:solidFill>
              <a:schemeClr val="tx2">
                <a:lumMod val="75000"/>
              </a:schemeClr>
            </a:solidFill>
          </p:grpSpPr>
          <p:grpSp>
            <p:nvGrpSpPr>
              <p:cNvPr id="36" name="群組 35">
                <a:extLst>
                  <a:ext uri="{FF2B5EF4-FFF2-40B4-BE49-F238E27FC236}">
                    <a16:creationId xmlns:a16="http://schemas.microsoft.com/office/drawing/2014/main" id="{F6BB5840-E570-E447-B16D-F8E65D7D1F08}"/>
                  </a:ext>
                </a:extLst>
              </p:cNvPr>
              <p:cNvGrpSpPr/>
              <p:nvPr/>
            </p:nvGrpSpPr>
            <p:grpSpPr>
              <a:xfrm>
                <a:off x="1350055" y="3961015"/>
                <a:ext cx="7367065" cy="1015107"/>
                <a:chOff x="1415645" y="2320269"/>
                <a:chExt cx="6487297" cy="1015107"/>
              </a:xfrm>
              <a:grpFill/>
            </p:grpSpPr>
            <p:sp>
              <p:nvSpPr>
                <p:cNvPr id="38" name="手繪多邊形 37">
                  <a:extLst>
                    <a:ext uri="{FF2B5EF4-FFF2-40B4-BE49-F238E27FC236}">
                      <a16:creationId xmlns:a16="http://schemas.microsoft.com/office/drawing/2014/main" id="{4D457F79-A500-1F41-A454-60CA5D1DBA93}"/>
                    </a:ext>
                  </a:extLst>
                </p:cNvPr>
                <p:cNvSpPr/>
                <p:nvPr/>
              </p:nvSpPr>
              <p:spPr>
                <a:xfrm>
                  <a:off x="1415645" y="2320269"/>
                  <a:ext cx="2537767" cy="1015107"/>
                </a:xfrm>
                <a:custGeom>
                  <a:avLst/>
                  <a:gdLst>
                    <a:gd name="connsiteX0" fmla="*/ 0 w 2537767"/>
                    <a:gd name="connsiteY0" fmla="*/ 0 h 1015107"/>
                    <a:gd name="connsiteX1" fmla="*/ 2030214 w 2537767"/>
                    <a:gd name="connsiteY1" fmla="*/ 0 h 1015107"/>
                    <a:gd name="connsiteX2" fmla="*/ 2537767 w 2537767"/>
                    <a:gd name="connsiteY2" fmla="*/ 507554 h 1015107"/>
                    <a:gd name="connsiteX3" fmla="*/ 2030214 w 2537767"/>
                    <a:gd name="connsiteY3" fmla="*/ 1015107 h 1015107"/>
                    <a:gd name="connsiteX4" fmla="*/ 0 w 2537767"/>
                    <a:gd name="connsiteY4" fmla="*/ 1015107 h 1015107"/>
                    <a:gd name="connsiteX5" fmla="*/ 0 w 2537767"/>
                    <a:gd name="connsiteY5" fmla="*/ 0 h 1015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7767" h="1015107">
                      <a:moveTo>
                        <a:pt x="0" y="0"/>
                      </a:moveTo>
                      <a:lnTo>
                        <a:pt x="2030214" y="0"/>
                      </a:lnTo>
                      <a:lnTo>
                        <a:pt x="2537767" y="507554"/>
                      </a:lnTo>
                      <a:lnTo>
                        <a:pt x="2030214" y="1015107"/>
                      </a:lnTo>
                      <a:lnTo>
                        <a:pt x="0" y="1015107"/>
                      </a:lnTo>
                      <a:lnTo>
                        <a:pt x="0" y="0"/>
                      </a:lnTo>
                      <a:close/>
                    </a:path>
                  </a:pathLst>
                </a:cu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7348" tIns="58674" rIns="283114" bIns="58674" numCol="1" spcCol="1270" anchor="ctr" anchorCtr="0">
                  <a:noAutofit/>
                </a:bodyPr>
                <a:lstStyle/>
                <a:p>
                  <a:pPr marL="0" lvl="0" indent="0" algn="ctr" defTabSz="977900">
                    <a:lnSpc>
                      <a:spcPct val="90000"/>
                    </a:lnSpc>
                    <a:spcBef>
                      <a:spcPct val="0"/>
                    </a:spcBef>
                    <a:spcAft>
                      <a:spcPct val="35000"/>
                    </a:spcAft>
                    <a:buNone/>
                  </a:pPr>
                  <a:r>
                    <a:rPr lang="zh-TW" altLang="en-US" kern="1200" dirty="0"/>
                    <a:t>分析市場數據、</a:t>
                  </a:r>
                  <a:endParaRPr lang="en-US" altLang="zh-TW" kern="1200" dirty="0"/>
                </a:p>
                <a:p>
                  <a:pPr marL="0" lvl="0" indent="0" algn="ctr" defTabSz="977900">
                    <a:lnSpc>
                      <a:spcPct val="90000"/>
                    </a:lnSpc>
                    <a:spcBef>
                      <a:spcPct val="0"/>
                    </a:spcBef>
                    <a:spcAft>
                      <a:spcPct val="35000"/>
                    </a:spcAft>
                    <a:buNone/>
                  </a:pPr>
                  <a:r>
                    <a:rPr lang="zh-TW" altLang="en-US" kern="1200" dirty="0"/>
                    <a:t>歷史訊息</a:t>
                  </a:r>
                </a:p>
              </p:txBody>
            </p:sp>
            <p:sp>
              <p:nvSpPr>
                <p:cNvPr id="39" name="手繪多邊形 38">
                  <a:extLst>
                    <a:ext uri="{FF2B5EF4-FFF2-40B4-BE49-F238E27FC236}">
                      <a16:creationId xmlns:a16="http://schemas.microsoft.com/office/drawing/2014/main" id="{5561D44B-FCB5-174B-9AF3-83C4FC9FF028}"/>
                    </a:ext>
                  </a:extLst>
                </p:cNvPr>
                <p:cNvSpPr/>
                <p:nvPr/>
              </p:nvSpPr>
              <p:spPr>
                <a:xfrm>
                  <a:off x="3433022" y="2320269"/>
                  <a:ext cx="2685585" cy="1015107"/>
                </a:xfrm>
                <a:custGeom>
                  <a:avLst/>
                  <a:gdLst>
                    <a:gd name="connsiteX0" fmla="*/ 0 w 2537767"/>
                    <a:gd name="connsiteY0" fmla="*/ 0 h 1015107"/>
                    <a:gd name="connsiteX1" fmla="*/ 2030214 w 2537767"/>
                    <a:gd name="connsiteY1" fmla="*/ 0 h 1015107"/>
                    <a:gd name="connsiteX2" fmla="*/ 2537767 w 2537767"/>
                    <a:gd name="connsiteY2" fmla="*/ 507554 h 1015107"/>
                    <a:gd name="connsiteX3" fmla="*/ 2030214 w 2537767"/>
                    <a:gd name="connsiteY3" fmla="*/ 1015107 h 1015107"/>
                    <a:gd name="connsiteX4" fmla="*/ 0 w 2537767"/>
                    <a:gd name="connsiteY4" fmla="*/ 1015107 h 1015107"/>
                    <a:gd name="connsiteX5" fmla="*/ 507554 w 2537767"/>
                    <a:gd name="connsiteY5" fmla="*/ 507554 h 1015107"/>
                    <a:gd name="connsiteX6" fmla="*/ 0 w 2537767"/>
                    <a:gd name="connsiteY6" fmla="*/ 0 h 1015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37767" h="1015107">
                      <a:moveTo>
                        <a:pt x="0" y="0"/>
                      </a:moveTo>
                      <a:lnTo>
                        <a:pt x="2030214" y="0"/>
                      </a:lnTo>
                      <a:lnTo>
                        <a:pt x="2537767" y="507554"/>
                      </a:lnTo>
                      <a:lnTo>
                        <a:pt x="2030214" y="1015107"/>
                      </a:lnTo>
                      <a:lnTo>
                        <a:pt x="0" y="1015107"/>
                      </a:lnTo>
                      <a:lnTo>
                        <a:pt x="507554" y="507554"/>
                      </a:lnTo>
                      <a:lnTo>
                        <a:pt x="0" y="0"/>
                      </a:lnTo>
                      <a:close/>
                    </a:path>
                  </a:pathLst>
                </a:cu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95565" tIns="58674" rIns="536890" bIns="58674" numCol="1" spcCol="1270" anchor="ctr" anchorCtr="0">
                  <a:noAutofit/>
                </a:bodyPr>
                <a:lstStyle/>
                <a:p>
                  <a:pPr marL="0" lvl="0" indent="0" algn="ctr" defTabSz="977900">
                    <a:lnSpc>
                      <a:spcPct val="90000"/>
                    </a:lnSpc>
                    <a:spcBef>
                      <a:spcPct val="0"/>
                    </a:spcBef>
                    <a:spcAft>
                      <a:spcPct val="35000"/>
                    </a:spcAft>
                    <a:buNone/>
                  </a:pPr>
                  <a:r>
                    <a:rPr lang="zh-CN" altLang="en-US" dirty="0">
                      <a:ln>
                        <a:solidFill>
                          <a:srgbClr val="FF2600"/>
                        </a:solidFill>
                      </a:ln>
                      <a:solidFill>
                        <a:srgbClr val="FF0000"/>
                      </a:solidFill>
                    </a:rPr>
                    <a:t>人工判斷</a:t>
                  </a:r>
                  <a:r>
                    <a:rPr lang="zh-CN" altLang="en-US" dirty="0"/>
                    <a:t>新聞、特別事件</a:t>
                  </a:r>
                  <a:endParaRPr lang="zh-TW" altLang="en-US" kern="1200" dirty="0"/>
                </a:p>
              </p:txBody>
            </p:sp>
            <p:sp>
              <p:nvSpPr>
                <p:cNvPr id="40" name="手繪多邊形 39">
                  <a:extLst>
                    <a:ext uri="{FF2B5EF4-FFF2-40B4-BE49-F238E27FC236}">
                      <a16:creationId xmlns:a16="http://schemas.microsoft.com/office/drawing/2014/main" id="{99D0CC54-B718-B249-AA07-8BE46346655D}"/>
                    </a:ext>
                  </a:extLst>
                </p:cNvPr>
                <p:cNvSpPr/>
                <p:nvPr/>
              </p:nvSpPr>
              <p:spPr>
                <a:xfrm>
                  <a:off x="5605129" y="2320269"/>
                  <a:ext cx="2297813" cy="1015107"/>
                </a:xfrm>
                <a:custGeom>
                  <a:avLst/>
                  <a:gdLst>
                    <a:gd name="connsiteX0" fmla="*/ 0 w 2537767"/>
                    <a:gd name="connsiteY0" fmla="*/ 0 h 1015107"/>
                    <a:gd name="connsiteX1" fmla="*/ 2030214 w 2537767"/>
                    <a:gd name="connsiteY1" fmla="*/ 0 h 1015107"/>
                    <a:gd name="connsiteX2" fmla="*/ 2537767 w 2537767"/>
                    <a:gd name="connsiteY2" fmla="*/ 507554 h 1015107"/>
                    <a:gd name="connsiteX3" fmla="*/ 2030214 w 2537767"/>
                    <a:gd name="connsiteY3" fmla="*/ 1015107 h 1015107"/>
                    <a:gd name="connsiteX4" fmla="*/ 0 w 2537767"/>
                    <a:gd name="connsiteY4" fmla="*/ 1015107 h 1015107"/>
                    <a:gd name="connsiteX5" fmla="*/ 507554 w 2537767"/>
                    <a:gd name="connsiteY5" fmla="*/ 507554 h 1015107"/>
                    <a:gd name="connsiteX6" fmla="*/ 0 w 2537767"/>
                    <a:gd name="connsiteY6" fmla="*/ 0 h 1015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37767" h="1015107">
                      <a:moveTo>
                        <a:pt x="0" y="0"/>
                      </a:moveTo>
                      <a:lnTo>
                        <a:pt x="2030214" y="0"/>
                      </a:lnTo>
                      <a:lnTo>
                        <a:pt x="2537767" y="507554"/>
                      </a:lnTo>
                      <a:lnTo>
                        <a:pt x="2030214" y="1015107"/>
                      </a:lnTo>
                      <a:lnTo>
                        <a:pt x="0" y="1015107"/>
                      </a:lnTo>
                      <a:lnTo>
                        <a:pt x="507554" y="507554"/>
                      </a:lnTo>
                      <a:lnTo>
                        <a:pt x="0" y="0"/>
                      </a:lnTo>
                      <a:close/>
                    </a:path>
                  </a:pathLst>
                </a:cu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95565" tIns="58674" rIns="536890" bIns="58674" numCol="1" spcCol="1270" anchor="ctr" anchorCtr="0">
                  <a:noAutofit/>
                </a:bodyPr>
                <a:lstStyle/>
                <a:p>
                  <a:pPr marL="0" lvl="0" indent="0" algn="ctr" defTabSz="977900">
                    <a:lnSpc>
                      <a:spcPct val="90000"/>
                    </a:lnSpc>
                    <a:spcBef>
                      <a:spcPct val="0"/>
                    </a:spcBef>
                    <a:spcAft>
                      <a:spcPct val="35000"/>
                    </a:spcAft>
                    <a:buNone/>
                  </a:pPr>
                  <a:r>
                    <a:rPr lang="zh-TW" altLang="en-US" kern="1200" dirty="0">
                      <a:ln>
                        <a:solidFill>
                          <a:srgbClr val="FF2600"/>
                        </a:solidFill>
                      </a:ln>
                    </a:rPr>
                    <a:t>人工</a:t>
                  </a:r>
                  <a:r>
                    <a:rPr lang="zh-TW" altLang="en-US" kern="1200" dirty="0"/>
                    <a:t>建模、找出關聯</a:t>
                  </a:r>
                </a:p>
              </p:txBody>
            </p:sp>
          </p:grpSp>
          <p:sp>
            <p:nvSpPr>
              <p:cNvPr id="37" name="手繪多邊形 36">
                <a:extLst>
                  <a:ext uri="{FF2B5EF4-FFF2-40B4-BE49-F238E27FC236}">
                    <a16:creationId xmlns:a16="http://schemas.microsoft.com/office/drawing/2014/main" id="{E53AFD19-B089-BD48-BA50-22C34B453D0F}"/>
                  </a:ext>
                </a:extLst>
              </p:cNvPr>
              <p:cNvSpPr/>
              <p:nvPr/>
            </p:nvSpPr>
            <p:spPr>
              <a:xfrm>
                <a:off x="8140316" y="3957017"/>
                <a:ext cx="2369876" cy="1015107"/>
              </a:xfrm>
              <a:custGeom>
                <a:avLst/>
                <a:gdLst>
                  <a:gd name="connsiteX0" fmla="*/ 0 w 2537767"/>
                  <a:gd name="connsiteY0" fmla="*/ 0 h 1015107"/>
                  <a:gd name="connsiteX1" fmla="*/ 2030214 w 2537767"/>
                  <a:gd name="connsiteY1" fmla="*/ 0 h 1015107"/>
                  <a:gd name="connsiteX2" fmla="*/ 2537767 w 2537767"/>
                  <a:gd name="connsiteY2" fmla="*/ 507554 h 1015107"/>
                  <a:gd name="connsiteX3" fmla="*/ 2030214 w 2537767"/>
                  <a:gd name="connsiteY3" fmla="*/ 1015107 h 1015107"/>
                  <a:gd name="connsiteX4" fmla="*/ 0 w 2537767"/>
                  <a:gd name="connsiteY4" fmla="*/ 1015107 h 1015107"/>
                  <a:gd name="connsiteX5" fmla="*/ 507554 w 2537767"/>
                  <a:gd name="connsiteY5" fmla="*/ 507554 h 1015107"/>
                  <a:gd name="connsiteX6" fmla="*/ 0 w 2537767"/>
                  <a:gd name="connsiteY6" fmla="*/ 0 h 1015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37767" h="1015107">
                    <a:moveTo>
                      <a:pt x="0" y="0"/>
                    </a:moveTo>
                    <a:lnTo>
                      <a:pt x="2030214" y="0"/>
                    </a:lnTo>
                    <a:lnTo>
                      <a:pt x="2537767" y="507554"/>
                    </a:lnTo>
                    <a:lnTo>
                      <a:pt x="2030214" y="1015107"/>
                    </a:lnTo>
                    <a:lnTo>
                      <a:pt x="0" y="1015107"/>
                    </a:lnTo>
                    <a:lnTo>
                      <a:pt x="507554" y="507554"/>
                    </a:lnTo>
                    <a:lnTo>
                      <a:pt x="0" y="0"/>
                    </a:lnTo>
                    <a:close/>
                  </a:path>
                </a:pathLst>
              </a:cu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95565" tIns="58674" rIns="536890" bIns="58674" numCol="1" spcCol="1270" anchor="ctr" anchorCtr="0">
                <a:noAutofit/>
              </a:bodyPr>
              <a:lstStyle/>
              <a:p>
                <a:pPr marL="0" lvl="0" indent="0" algn="ctr" defTabSz="977900">
                  <a:lnSpc>
                    <a:spcPct val="90000"/>
                  </a:lnSpc>
                  <a:spcBef>
                    <a:spcPct val="0"/>
                  </a:spcBef>
                  <a:spcAft>
                    <a:spcPct val="35000"/>
                  </a:spcAft>
                  <a:buNone/>
                </a:pPr>
                <a:r>
                  <a:rPr lang="zh-CN" altLang="en-US" dirty="0">
                    <a:ln>
                      <a:solidFill>
                        <a:srgbClr val="FF2600"/>
                      </a:solidFill>
                    </a:ln>
                  </a:rPr>
                  <a:t>人工</a:t>
                </a:r>
                <a:r>
                  <a:rPr lang="zh-CN" altLang="en-US" dirty="0"/>
                  <a:t>分析預測</a:t>
                </a:r>
                <a:endParaRPr lang="zh-TW" altLang="en-US" kern="1200" dirty="0"/>
              </a:p>
            </p:txBody>
          </p:sp>
        </p:grpSp>
        <p:grpSp>
          <p:nvGrpSpPr>
            <p:cNvPr id="42" name="群組 41">
              <a:extLst>
                <a:ext uri="{FF2B5EF4-FFF2-40B4-BE49-F238E27FC236}">
                  <a16:creationId xmlns:a16="http://schemas.microsoft.com/office/drawing/2014/main" id="{6EF0EC99-6E23-B94C-A8D4-899023D816B9}"/>
                </a:ext>
              </a:extLst>
            </p:cNvPr>
            <p:cNvGrpSpPr/>
            <p:nvPr/>
          </p:nvGrpSpPr>
          <p:grpSpPr>
            <a:xfrm>
              <a:off x="1345224" y="2954621"/>
              <a:ext cx="1071323" cy="991895"/>
              <a:chOff x="1412743" y="5070856"/>
              <a:chExt cx="1071323" cy="991895"/>
            </a:xfrm>
          </p:grpSpPr>
          <p:sp>
            <p:nvSpPr>
              <p:cNvPr id="43" name="文字方塊 42">
                <a:extLst>
                  <a:ext uri="{FF2B5EF4-FFF2-40B4-BE49-F238E27FC236}">
                    <a16:creationId xmlns:a16="http://schemas.microsoft.com/office/drawing/2014/main" id="{1FB25206-1350-5446-A823-F3FC858A7676}"/>
                  </a:ext>
                </a:extLst>
              </p:cNvPr>
              <p:cNvSpPr txBox="1"/>
              <p:nvPr/>
            </p:nvSpPr>
            <p:spPr>
              <a:xfrm>
                <a:off x="1412743" y="5070856"/>
                <a:ext cx="1071323" cy="307777"/>
              </a:xfrm>
              <a:prstGeom prst="rect">
                <a:avLst/>
              </a:prstGeom>
              <a:noFill/>
            </p:spPr>
            <p:txBody>
              <a:bodyPr wrap="square" rtlCol="0">
                <a:spAutoFit/>
              </a:bodyPr>
              <a:lstStyle/>
              <a:p>
                <a:r>
                  <a:rPr kumimoji="1" lang="zh-CN" altLang="en-US" dirty="0"/>
                  <a:t>金融數據</a:t>
                </a:r>
                <a:endParaRPr kumimoji="1" lang="zh-TW" altLang="en-US" dirty="0">
                  <a:latin typeface="+mn-lt"/>
                </a:endParaRPr>
              </a:p>
            </p:txBody>
          </p:sp>
          <p:pic>
            <p:nvPicPr>
              <p:cNvPr id="44" name="圖片 43">
                <a:extLst>
                  <a:ext uri="{FF2B5EF4-FFF2-40B4-BE49-F238E27FC236}">
                    <a16:creationId xmlns:a16="http://schemas.microsoft.com/office/drawing/2014/main" id="{1D8B0DF1-2351-484B-96A9-26932A9E3438}"/>
                  </a:ext>
                </a:extLst>
              </p:cNvPr>
              <p:cNvPicPr>
                <a:picLocks noChangeAspect="1"/>
              </p:cNvPicPr>
              <p:nvPr/>
            </p:nvPicPr>
            <p:blipFill>
              <a:blip r:embed="rId2"/>
              <a:stretch>
                <a:fillRect/>
              </a:stretch>
            </p:blipFill>
            <p:spPr>
              <a:xfrm>
                <a:off x="1559040" y="5358781"/>
                <a:ext cx="778728" cy="703970"/>
              </a:xfrm>
              <a:prstGeom prst="rect">
                <a:avLst/>
              </a:prstGeom>
            </p:spPr>
          </p:pic>
        </p:grpSp>
        <p:grpSp>
          <p:nvGrpSpPr>
            <p:cNvPr id="45" name="群組 44">
              <a:extLst>
                <a:ext uri="{FF2B5EF4-FFF2-40B4-BE49-F238E27FC236}">
                  <a16:creationId xmlns:a16="http://schemas.microsoft.com/office/drawing/2014/main" id="{7C728B17-D953-2F45-A343-7F7CEF485095}"/>
                </a:ext>
              </a:extLst>
            </p:cNvPr>
            <p:cNvGrpSpPr/>
            <p:nvPr/>
          </p:nvGrpSpPr>
          <p:grpSpPr>
            <a:xfrm>
              <a:off x="2193081" y="2962948"/>
              <a:ext cx="1071323" cy="959102"/>
              <a:chOff x="2484066" y="5089474"/>
              <a:chExt cx="1071323" cy="959102"/>
            </a:xfrm>
          </p:grpSpPr>
          <p:pic>
            <p:nvPicPr>
              <p:cNvPr id="46" name="圖片 45">
                <a:extLst>
                  <a:ext uri="{FF2B5EF4-FFF2-40B4-BE49-F238E27FC236}">
                    <a16:creationId xmlns:a16="http://schemas.microsoft.com/office/drawing/2014/main" id="{83A74B25-0C90-C04E-9760-6D0AA6B88C63}"/>
                  </a:ext>
                </a:extLst>
              </p:cNvPr>
              <p:cNvPicPr>
                <a:picLocks noChangeAspect="1"/>
              </p:cNvPicPr>
              <p:nvPr/>
            </p:nvPicPr>
            <p:blipFill>
              <a:blip r:embed="rId7"/>
              <a:stretch>
                <a:fillRect/>
              </a:stretch>
            </p:blipFill>
            <p:spPr>
              <a:xfrm>
                <a:off x="2609265" y="5299091"/>
                <a:ext cx="766327" cy="749485"/>
              </a:xfrm>
              <a:prstGeom prst="rect">
                <a:avLst/>
              </a:prstGeom>
            </p:spPr>
          </p:pic>
          <p:sp>
            <p:nvSpPr>
              <p:cNvPr id="47" name="文字方塊 46">
                <a:extLst>
                  <a:ext uri="{FF2B5EF4-FFF2-40B4-BE49-F238E27FC236}">
                    <a16:creationId xmlns:a16="http://schemas.microsoft.com/office/drawing/2014/main" id="{7B6FA273-32AE-3343-8B87-8A3668718301}"/>
                  </a:ext>
                </a:extLst>
              </p:cNvPr>
              <p:cNvSpPr txBox="1"/>
              <p:nvPr/>
            </p:nvSpPr>
            <p:spPr>
              <a:xfrm>
                <a:off x="2484066" y="5089474"/>
                <a:ext cx="1071323" cy="307777"/>
              </a:xfrm>
              <a:prstGeom prst="rect">
                <a:avLst/>
              </a:prstGeom>
              <a:noFill/>
            </p:spPr>
            <p:txBody>
              <a:bodyPr wrap="square" rtlCol="0">
                <a:spAutoFit/>
              </a:bodyPr>
              <a:lstStyle/>
              <a:p>
                <a:r>
                  <a:rPr kumimoji="1" lang="zh-CN" altLang="en-US" dirty="0"/>
                  <a:t>歷史訊息</a:t>
                </a:r>
                <a:endParaRPr kumimoji="1" lang="zh-TW" altLang="en-US" dirty="0">
                  <a:latin typeface="+mn-lt"/>
                </a:endParaRPr>
              </a:p>
            </p:txBody>
          </p:sp>
        </p:grpSp>
        <p:grpSp>
          <p:nvGrpSpPr>
            <p:cNvPr id="65" name="群組 64">
              <a:extLst>
                <a:ext uri="{FF2B5EF4-FFF2-40B4-BE49-F238E27FC236}">
                  <a16:creationId xmlns:a16="http://schemas.microsoft.com/office/drawing/2014/main" id="{33C38264-127F-154F-8E69-BB186CC5B97C}"/>
                </a:ext>
              </a:extLst>
            </p:cNvPr>
            <p:cNvGrpSpPr/>
            <p:nvPr/>
          </p:nvGrpSpPr>
          <p:grpSpPr>
            <a:xfrm>
              <a:off x="5342866" y="2907330"/>
              <a:ext cx="1242863" cy="1002006"/>
              <a:chOff x="5342866" y="3057803"/>
              <a:chExt cx="1242863" cy="1002006"/>
            </a:xfrm>
          </p:grpSpPr>
          <p:pic>
            <p:nvPicPr>
              <p:cNvPr id="57" name="圖形 56" descr="BarChart_LTR">
                <a:extLst>
                  <a:ext uri="{FF2B5EF4-FFF2-40B4-BE49-F238E27FC236}">
                    <a16:creationId xmlns:a16="http://schemas.microsoft.com/office/drawing/2014/main" id="{919B19C1-8434-6846-A8BE-3AF6A6261D09}"/>
                  </a:ext>
                </a:extLst>
              </p:cNvPr>
              <p:cNvPicPr>
                <a:picLocks noChangeAspect="1"/>
              </p:cNvPicPr>
              <p:nvPr/>
            </p:nvPicPr>
            <p:blipFill>
              <a:blip r:embed="rId10">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5789423" y="3057803"/>
                <a:ext cx="796306" cy="796306"/>
              </a:xfrm>
              <a:prstGeom prst="rect">
                <a:avLst/>
              </a:prstGeom>
            </p:spPr>
          </p:pic>
          <p:pic>
            <p:nvPicPr>
              <p:cNvPr id="41" name="圖片 40">
                <a:extLst>
                  <a:ext uri="{FF2B5EF4-FFF2-40B4-BE49-F238E27FC236}">
                    <a16:creationId xmlns:a16="http://schemas.microsoft.com/office/drawing/2014/main" id="{4C66DDE8-91C6-604B-BC64-79D9885C82E4}"/>
                  </a:ext>
                </a:extLst>
              </p:cNvPr>
              <p:cNvPicPr>
                <a:picLocks noChangeAspect="1"/>
              </p:cNvPicPr>
              <p:nvPr/>
            </p:nvPicPr>
            <p:blipFill>
              <a:blip r:embed="rId12" cstate="hq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5342866" y="3321330"/>
                <a:ext cx="738479" cy="738479"/>
              </a:xfrm>
              <a:prstGeom prst="rect">
                <a:avLst/>
              </a:prstGeom>
            </p:spPr>
          </p:pic>
        </p:grpSp>
        <p:grpSp>
          <p:nvGrpSpPr>
            <p:cNvPr id="66" name="群組 65">
              <a:extLst>
                <a:ext uri="{FF2B5EF4-FFF2-40B4-BE49-F238E27FC236}">
                  <a16:creationId xmlns:a16="http://schemas.microsoft.com/office/drawing/2014/main" id="{39ABDA93-386C-CA4A-95CE-B4ABC210B201}"/>
                </a:ext>
              </a:extLst>
            </p:cNvPr>
            <p:cNvGrpSpPr/>
            <p:nvPr/>
          </p:nvGrpSpPr>
          <p:grpSpPr>
            <a:xfrm>
              <a:off x="7139253" y="3004546"/>
              <a:ext cx="1053677" cy="931544"/>
              <a:chOff x="7139253" y="3224465"/>
              <a:chExt cx="1053677" cy="931544"/>
            </a:xfrm>
          </p:grpSpPr>
          <p:pic>
            <p:nvPicPr>
              <p:cNvPr id="62" name="圖片 61">
                <a:extLst>
                  <a:ext uri="{FF2B5EF4-FFF2-40B4-BE49-F238E27FC236}">
                    <a16:creationId xmlns:a16="http://schemas.microsoft.com/office/drawing/2014/main" id="{07629F2D-59CB-8F41-8774-C6BB9F0F84DF}"/>
                  </a:ext>
                </a:extLst>
              </p:cNvPr>
              <p:cNvPicPr>
                <a:picLocks noChangeAspect="1"/>
              </p:cNvPicPr>
              <p:nvPr/>
            </p:nvPicPr>
            <p:blipFill>
              <a:blip r:embed="rId13" cstate="hq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139253" y="3370651"/>
                <a:ext cx="785358" cy="785358"/>
              </a:xfrm>
              <a:prstGeom prst="rect">
                <a:avLst/>
              </a:prstGeom>
            </p:spPr>
          </p:pic>
          <p:pic>
            <p:nvPicPr>
              <p:cNvPr id="61" name="圖形 60" descr="Lightbulb">
                <a:extLst>
                  <a:ext uri="{FF2B5EF4-FFF2-40B4-BE49-F238E27FC236}">
                    <a16:creationId xmlns:a16="http://schemas.microsoft.com/office/drawing/2014/main" id="{103E2C63-D45A-4547-84B9-8EE127372751}"/>
                  </a:ext>
                </a:extLst>
              </p:cNvPr>
              <p:cNvPicPr>
                <a:picLocks noChangeAspect="1"/>
              </p:cNvPicPr>
              <p:nvPr/>
            </p:nvPicPr>
            <p:blipFill>
              <a:blip r:embed="rId14">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7625586" y="3224465"/>
                <a:ext cx="567344" cy="567344"/>
              </a:xfrm>
              <a:prstGeom prst="rect">
                <a:avLst/>
              </a:prstGeom>
            </p:spPr>
          </p:pic>
        </p:grpSp>
        <p:grpSp>
          <p:nvGrpSpPr>
            <p:cNvPr id="87" name="群組 86">
              <a:extLst>
                <a:ext uri="{FF2B5EF4-FFF2-40B4-BE49-F238E27FC236}">
                  <a16:creationId xmlns:a16="http://schemas.microsoft.com/office/drawing/2014/main" id="{D9E52A82-4C8E-A04B-AA63-E01AF76243E6}"/>
                </a:ext>
              </a:extLst>
            </p:cNvPr>
            <p:cNvGrpSpPr/>
            <p:nvPr/>
          </p:nvGrpSpPr>
          <p:grpSpPr>
            <a:xfrm>
              <a:off x="4007751" y="2895740"/>
              <a:ext cx="689463" cy="992902"/>
              <a:chOff x="4007751" y="3034639"/>
              <a:chExt cx="689463" cy="992902"/>
            </a:xfrm>
          </p:grpSpPr>
          <p:pic>
            <p:nvPicPr>
              <p:cNvPr id="59" name="圖形 58" descr="Eye">
                <a:extLst>
                  <a:ext uri="{FF2B5EF4-FFF2-40B4-BE49-F238E27FC236}">
                    <a16:creationId xmlns:a16="http://schemas.microsoft.com/office/drawing/2014/main" id="{FBB87293-7FF4-C245-8CA9-E5DDAADE2BCB}"/>
                  </a:ext>
                </a:extLst>
              </p:cNvPr>
              <p:cNvPicPr>
                <a:picLocks noChangeAspect="1"/>
              </p:cNvPicPr>
              <p:nvPr/>
            </p:nvPicPr>
            <p:blipFill>
              <a:blip r:embed="rId16">
                <a:extLst>
                  <a:ext uri="{28A0092B-C50C-407E-A947-70E740481C1C}">
                    <a14:useLocalDpi xmlns:a14="http://schemas.microsoft.com/office/drawing/2010/main"/>
                  </a:ext>
                  <a:ext uri="{96DAC541-7B7A-43D3-8B79-37D633B846F1}">
                    <asvg:svgBlip xmlns:asvg="http://schemas.microsoft.com/office/drawing/2016/SVG/main" r:embed="rId17"/>
                  </a:ext>
                </a:extLst>
              </a:blip>
              <a:stretch>
                <a:fillRect/>
              </a:stretch>
            </p:blipFill>
            <p:spPr>
              <a:xfrm>
                <a:off x="4124464" y="3034639"/>
                <a:ext cx="436900" cy="449103"/>
              </a:xfrm>
              <a:prstGeom prst="rect">
                <a:avLst/>
              </a:prstGeom>
            </p:spPr>
          </p:pic>
          <p:pic>
            <p:nvPicPr>
              <p:cNvPr id="64" name="圖片 63">
                <a:extLst>
                  <a:ext uri="{FF2B5EF4-FFF2-40B4-BE49-F238E27FC236}">
                    <a16:creationId xmlns:a16="http://schemas.microsoft.com/office/drawing/2014/main" id="{04350965-9DA1-3649-A98E-B0B9BE9644A5}"/>
                  </a:ext>
                </a:extLst>
              </p:cNvPr>
              <p:cNvPicPr>
                <a:picLocks noChangeAspect="1"/>
              </p:cNvPicPr>
              <p:nvPr/>
            </p:nvPicPr>
            <p:blipFill>
              <a:blip r:embed="rId3" cstate="hqprint">
                <a:extLst>
                  <a:ext uri="{BEBA8EAE-BF5A-486C-A8C5-ECC9F3942E4B}">
                    <a14:imgProps xmlns:a14="http://schemas.microsoft.com/office/drawing/2010/main">
                      <a14:imgLayer r:embed="rId18">
                        <a14:imgEffect>
                          <a14:sharpenSoften amount="-25000"/>
                        </a14:imgEffect>
                      </a14:imgLayer>
                    </a14:imgProps>
                  </a:ext>
                  <a:ext uri="{28A0092B-C50C-407E-A947-70E740481C1C}">
                    <a14:useLocalDpi xmlns:a14="http://schemas.microsoft.com/office/drawing/2010/main"/>
                  </a:ext>
                </a:extLst>
              </a:blip>
              <a:stretch>
                <a:fillRect/>
              </a:stretch>
            </p:blipFill>
            <p:spPr>
              <a:xfrm>
                <a:off x="4007751" y="3370651"/>
                <a:ext cx="689463" cy="656890"/>
              </a:xfrm>
              <a:prstGeom prst="rect">
                <a:avLst/>
              </a:prstGeom>
            </p:spPr>
          </p:pic>
        </p:grpSp>
      </p:grpSp>
      <p:pic>
        <p:nvPicPr>
          <p:cNvPr id="67" name="圖片 66">
            <a:extLst>
              <a:ext uri="{FF2B5EF4-FFF2-40B4-BE49-F238E27FC236}">
                <a16:creationId xmlns:a16="http://schemas.microsoft.com/office/drawing/2014/main" id="{8C7DC791-2810-654A-A090-B0D595B5B5C9}"/>
              </a:ext>
            </a:extLst>
          </p:cNvPr>
          <p:cNvPicPr>
            <a:picLocks noChangeAspect="1"/>
          </p:cNvPicPr>
          <p:nvPr/>
        </p:nvPicPr>
        <p:blipFill rotWithShape="1">
          <a:blip r:embed="rId19"/>
          <a:srcRect l="26419" t="7123" r="21807" b="41351"/>
          <a:stretch/>
        </p:blipFill>
        <p:spPr>
          <a:xfrm>
            <a:off x="33744" y="3733855"/>
            <a:ext cx="1388984" cy="1382296"/>
          </a:xfrm>
          <a:prstGeom prst="rect">
            <a:avLst/>
          </a:prstGeom>
        </p:spPr>
      </p:pic>
      <p:grpSp>
        <p:nvGrpSpPr>
          <p:cNvPr id="74" name="群組 73">
            <a:extLst>
              <a:ext uri="{FF2B5EF4-FFF2-40B4-BE49-F238E27FC236}">
                <a16:creationId xmlns:a16="http://schemas.microsoft.com/office/drawing/2014/main" id="{2A6D35BA-F389-5D46-8A24-C6D135670150}"/>
              </a:ext>
            </a:extLst>
          </p:cNvPr>
          <p:cNvGrpSpPr/>
          <p:nvPr/>
        </p:nvGrpSpPr>
        <p:grpSpPr>
          <a:xfrm>
            <a:off x="8354974" y="3303321"/>
            <a:ext cx="1236055" cy="1381241"/>
            <a:chOff x="8354974" y="3071827"/>
            <a:chExt cx="1236055" cy="1381241"/>
          </a:xfrm>
        </p:grpSpPr>
        <p:sp>
          <p:nvSpPr>
            <p:cNvPr id="70" name="摺角紙張 69">
              <a:extLst>
                <a:ext uri="{FF2B5EF4-FFF2-40B4-BE49-F238E27FC236}">
                  <a16:creationId xmlns:a16="http://schemas.microsoft.com/office/drawing/2014/main" id="{DFF8E9DE-0F9D-2142-B71D-D16F519B2239}"/>
                </a:ext>
              </a:extLst>
            </p:cNvPr>
            <p:cNvSpPr/>
            <p:nvPr/>
          </p:nvSpPr>
          <p:spPr bwMode="auto">
            <a:xfrm>
              <a:off x="8632676" y="3071827"/>
              <a:ext cx="958353" cy="734616"/>
            </a:xfrm>
            <a:prstGeom prst="foldedCorner">
              <a:avLst/>
            </a:prstGeom>
            <a:solidFill>
              <a:srgbClr val="FFC600"/>
            </a:solidFill>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vert="horz" wrap="square" lIns="91440" tIns="91440" rIns="91440" bIns="91440" numCol="1" rtlCol="0" anchor="t" anchorCtr="0" compatLnSpc="1">
              <a:prstTxWarp prst="textNoShape">
                <a:avLst/>
              </a:prstTxWarp>
              <a:spAutoFit/>
            </a:bodyPr>
            <a:lstStyle/>
            <a:p>
              <a:pPr defTabSz="889000"/>
              <a:r>
                <a:rPr lang="en" altLang="zh-TW" dirty="0">
                  <a:ln w="0"/>
                  <a:solidFill>
                    <a:schemeClr val="tx1"/>
                  </a:solidFill>
                  <a:effectLst>
                    <a:outerShdw blurRad="38100" dist="19050" dir="2700000" algn="tl" rotWithShape="0">
                      <a:schemeClr val="dk1">
                        <a:alpha val="40000"/>
                      </a:schemeClr>
                    </a:outerShdw>
                  </a:effectLst>
                </a:rPr>
                <a:t>Few Days!!</a:t>
              </a:r>
              <a:endParaRPr lang="zh-TW" altLang="en-US" dirty="0">
                <a:ln w="0"/>
                <a:solidFill>
                  <a:schemeClr val="tx1"/>
                </a:solidFill>
                <a:effectLst>
                  <a:outerShdw blurRad="38100" dist="19050" dir="2700000" algn="tl" rotWithShape="0">
                    <a:schemeClr val="dk1">
                      <a:alpha val="40000"/>
                    </a:schemeClr>
                  </a:outerShdw>
                </a:effectLst>
              </a:endParaRPr>
            </a:p>
          </p:txBody>
        </p:sp>
        <p:pic>
          <p:nvPicPr>
            <p:cNvPr id="71" name="圖片 70">
              <a:extLst>
                <a:ext uri="{FF2B5EF4-FFF2-40B4-BE49-F238E27FC236}">
                  <a16:creationId xmlns:a16="http://schemas.microsoft.com/office/drawing/2014/main" id="{E474D2CC-910A-904F-862B-7DB0EBE24D25}"/>
                </a:ext>
              </a:extLst>
            </p:cNvPr>
            <p:cNvPicPr>
              <a:picLocks noChangeAspect="1"/>
            </p:cNvPicPr>
            <p:nvPr/>
          </p:nvPicPr>
          <p:blipFill>
            <a:blip r:embed="rId20">
              <a:extLst>
                <a:ext uri="{BEBA8EAE-BF5A-486C-A8C5-ECC9F3942E4B}">
                  <a14:imgProps xmlns:a14="http://schemas.microsoft.com/office/drawing/2010/main">
                    <a14:imgLayer>
                      <a14:imgEffect>
                        <a14:backgroundRemoval t="10000" b="90000" l="10000" r="90000">
                          <a14:foregroundMark x1="40000" y1="31111" x2="25333" y2="53778"/>
                          <a14:foregroundMark x1="25333" y1="52000" x2="53778" y2="73333"/>
                          <a14:foregroundMark x1="40889" y1="28444" x2="60444" y2="31111"/>
                          <a14:foregroundMark x1="60444" y1="30222" x2="71111" y2="55556"/>
                          <a14:foregroundMark x1="70222" y1="53778" x2="70222" y2="53778"/>
                        </a14:backgroundRemoval>
                      </a14:imgEffect>
                    </a14:imgLayer>
                  </a14:imgProps>
                </a:ext>
              </a:extLst>
            </a:blip>
            <a:stretch>
              <a:fillRect/>
            </a:stretch>
          </p:blipFill>
          <p:spPr>
            <a:xfrm>
              <a:off x="8354974" y="3521953"/>
              <a:ext cx="931115" cy="931115"/>
            </a:xfrm>
            <a:prstGeom prst="rect">
              <a:avLst/>
            </a:prstGeom>
          </p:spPr>
        </p:pic>
      </p:grpSp>
      <p:grpSp>
        <p:nvGrpSpPr>
          <p:cNvPr id="75" name="群組 74">
            <a:extLst>
              <a:ext uri="{FF2B5EF4-FFF2-40B4-BE49-F238E27FC236}">
                <a16:creationId xmlns:a16="http://schemas.microsoft.com/office/drawing/2014/main" id="{F4B1E962-BDB5-B442-B926-BBC9BD10E07C}"/>
              </a:ext>
            </a:extLst>
          </p:cNvPr>
          <p:cNvGrpSpPr/>
          <p:nvPr/>
        </p:nvGrpSpPr>
        <p:grpSpPr>
          <a:xfrm>
            <a:off x="8562223" y="5222288"/>
            <a:ext cx="1028805" cy="1009738"/>
            <a:chOff x="8562223" y="4990794"/>
            <a:chExt cx="1028805" cy="1009738"/>
          </a:xfrm>
        </p:grpSpPr>
        <p:sp>
          <p:nvSpPr>
            <p:cNvPr id="72" name="摺角紙張 71">
              <a:extLst>
                <a:ext uri="{FF2B5EF4-FFF2-40B4-BE49-F238E27FC236}">
                  <a16:creationId xmlns:a16="http://schemas.microsoft.com/office/drawing/2014/main" id="{BCEE1D18-93FB-4647-B49E-33F3E3B5624B}"/>
                </a:ext>
              </a:extLst>
            </p:cNvPr>
            <p:cNvSpPr/>
            <p:nvPr/>
          </p:nvSpPr>
          <p:spPr bwMode="auto">
            <a:xfrm>
              <a:off x="8632675" y="4990794"/>
              <a:ext cx="958353" cy="734616"/>
            </a:xfrm>
            <a:prstGeom prst="foldedCorner">
              <a:avLst/>
            </a:prstGeom>
            <a:solidFill>
              <a:srgbClr val="FFC600"/>
            </a:solidFill>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vert="horz" wrap="square" lIns="91440" tIns="91440" rIns="91440" bIns="91440" numCol="1" rtlCol="0" anchor="t" anchorCtr="0" compatLnSpc="1">
              <a:prstTxWarp prst="textNoShape">
                <a:avLst/>
              </a:prstTxWarp>
              <a:spAutoFit/>
            </a:bodyPr>
            <a:lstStyle/>
            <a:p>
              <a:pPr defTabSz="889000"/>
              <a:r>
                <a:rPr lang="en" altLang="zh-TW" dirty="0">
                  <a:ln w="0"/>
                  <a:solidFill>
                    <a:schemeClr val="tx1"/>
                  </a:solidFill>
                  <a:effectLst>
                    <a:outerShdw blurRad="38100" dist="19050" dir="2700000" algn="tl" rotWithShape="0">
                      <a:schemeClr val="dk1">
                        <a:alpha val="40000"/>
                      </a:schemeClr>
                    </a:outerShdw>
                  </a:effectLst>
                </a:rPr>
                <a:t>Few </a:t>
              </a:r>
              <a:r>
                <a:rPr lang="en" altLang="zh-TW" dirty="0" err="1">
                  <a:ln w="0"/>
                  <a:solidFill>
                    <a:schemeClr val="tx1"/>
                  </a:solidFill>
                  <a:effectLst>
                    <a:outerShdw blurRad="38100" dist="19050" dir="2700000" algn="tl" rotWithShape="0">
                      <a:schemeClr val="dk1">
                        <a:alpha val="40000"/>
                      </a:schemeClr>
                    </a:outerShdw>
                  </a:effectLst>
                </a:rPr>
                <a:t>Minuts</a:t>
              </a:r>
              <a:r>
                <a:rPr lang="en" altLang="zh-TW" dirty="0">
                  <a:ln w="0"/>
                  <a:solidFill>
                    <a:schemeClr val="tx1"/>
                  </a:solidFill>
                  <a:effectLst>
                    <a:outerShdw blurRad="38100" dist="19050" dir="2700000" algn="tl" rotWithShape="0">
                      <a:schemeClr val="dk1">
                        <a:alpha val="40000"/>
                      </a:schemeClr>
                    </a:outerShdw>
                  </a:effectLst>
                </a:rPr>
                <a:t>!!</a:t>
              </a:r>
              <a:endParaRPr lang="zh-TW" altLang="en-US" dirty="0">
                <a:ln w="0"/>
                <a:solidFill>
                  <a:schemeClr val="tx1"/>
                </a:solidFill>
                <a:effectLst>
                  <a:outerShdw blurRad="38100" dist="19050" dir="2700000" algn="tl" rotWithShape="0">
                    <a:schemeClr val="dk1">
                      <a:alpha val="40000"/>
                    </a:schemeClr>
                  </a:outerShdw>
                </a:effectLst>
              </a:endParaRPr>
            </a:p>
          </p:txBody>
        </p:sp>
        <p:pic>
          <p:nvPicPr>
            <p:cNvPr id="73" name="圖片 72">
              <a:extLst>
                <a:ext uri="{FF2B5EF4-FFF2-40B4-BE49-F238E27FC236}">
                  <a16:creationId xmlns:a16="http://schemas.microsoft.com/office/drawing/2014/main" id="{31F20B78-897F-1445-8C9C-AD543F27ADC7}"/>
                </a:ext>
              </a:extLst>
            </p:cNvPr>
            <p:cNvPicPr>
              <a:picLocks noChangeAspect="1"/>
            </p:cNvPicPr>
            <p:nvPr/>
          </p:nvPicPr>
          <p:blipFill>
            <a:blip r:embed="rId20" cstate="hqprint">
              <a:extLst>
                <a:ext uri="{BEBA8EAE-BF5A-486C-A8C5-ECC9F3942E4B}">
                  <a14:imgProps xmlns:a14="http://schemas.microsoft.com/office/drawing/2010/main">
                    <a14:imgLayer r:embed="rId21">
                      <a14:imgEffect>
                        <a14:backgroundRemoval t="10000" b="90000" l="10000" r="90000">
                          <a14:foregroundMark x1="40000" y1="31111" x2="25333" y2="53778"/>
                          <a14:foregroundMark x1="25333" y1="52000" x2="53778" y2="73333"/>
                          <a14:foregroundMark x1="40889" y1="28444" x2="60444" y2="31111"/>
                          <a14:foregroundMark x1="60444" y1="30222" x2="71111" y2="55556"/>
                          <a14:foregroundMark x1="70222" y1="53778" x2="70222" y2="53778"/>
                        </a14:backgroundRemoval>
                      </a14:imgEffect>
                    </a14:imgLayer>
                  </a14:imgProps>
                </a:ext>
                <a:ext uri="{28A0092B-C50C-407E-A947-70E740481C1C}">
                  <a14:useLocalDpi xmlns:a14="http://schemas.microsoft.com/office/drawing/2010/main"/>
                </a:ext>
              </a:extLst>
            </a:blip>
            <a:stretch>
              <a:fillRect/>
            </a:stretch>
          </p:blipFill>
          <p:spPr>
            <a:xfrm>
              <a:off x="8562223" y="5453445"/>
              <a:ext cx="547087" cy="547087"/>
            </a:xfrm>
            <a:prstGeom prst="rect">
              <a:avLst/>
            </a:prstGeom>
          </p:spPr>
        </p:pic>
      </p:grpSp>
      <p:pic>
        <p:nvPicPr>
          <p:cNvPr id="77" name="圖片 76">
            <a:extLst>
              <a:ext uri="{FF2B5EF4-FFF2-40B4-BE49-F238E27FC236}">
                <a16:creationId xmlns:a16="http://schemas.microsoft.com/office/drawing/2014/main" id="{41BA3FFE-9A4E-BF49-9806-E72BFB93229D}"/>
              </a:ext>
            </a:extLst>
          </p:cNvPr>
          <p:cNvPicPr>
            <a:picLocks noChangeAspect="1"/>
          </p:cNvPicPr>
          <p:nvPr/>
        </p:nvPicPr>
        <p:blipFill>
          <a:blip r:embed="rId22"/>
          <a:stretch>
            <a:fillRect/>
          </a:stretch>
        </p:blipFill>
        <p:spPr>
          <a:xfrm>
            <a:off x="437421" y="236189"/>
            <a:ext cx="2108200" cy="558800"/>
          </a:xfrm>
          <a:prstGeom prst="rect">
            <a:avLst/>
          </a:prstGeom>
        </p:spPr>
      </p:pic>
      <p:sp>
        <p:nvSpPr>
          <p:cNvPr id="90" name="圓角矩形 89">
            <a:extLst>
              <a:ext uri="{FF2B5EF4-FFF2-40B4-BE49-F238E27FC236}">
                <a16:creationId xmlns:a16="http://schemas.microsoft.com/office/drawing/2014/main" id="{13AF7649-542C-114B-B2E5-13F40D84510B}"/>
              </a:ext>
            </a:extLst>
          </p:cNvPr>
          <p:cNvSpPr/>
          <p:nvPr/>
        </p:nvSpPr>
        <p:spPr>
          <a:xfrm>
            <a:off x="1205413" y="1465482"/>
            <a:ext cx="7903898" cy="1440000"/>
          </a:xfrm>
          <a:prstGeom prst="round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marL="285750" indent="-285750" algn="l">
              <a:buFont typeface="Wingdings" pitchFamily="2" charset="2"/>
              <a:buChar char="l"/>
            </a:pPr>
            <a:r>
              <a:rPr lang="en" altLang="zh-TW" dirty="0" err="1">
                <a:solidFill>
                  <a:srgbClr val="000000"/>
                </a:solidFill>
                <a:latin typeface="Open Sans"/>
              </a:rPr>
              <a:t>Kensho</a:t>
            </a:r>
            <a:r>
              <a:rPr lang="zh-TW" altLang="en-US" dirty="0">
                <a:solidFill>
                  <a:srgbClr val="000000"/>
                </a:solidFill>
                <a:latin typeface="Open Sans"/>
              </a:rPr>
              <a:t>結合人工智慧，實現量化分析的全流程自動化</a:t>
            </a:r>
            <a:endParaRPr lang="en-US" altLang="zh-TW" dirty="0">
              <a:solidFill>
                <a:srgbClr val="000000"/>
              </a:solidFill>
              <a:latin typeface="Open Sans"/>
            </a:endParaRPr>
          </a:p>
          <a:p>
            <a:pPr marL="285750" indent="-285750" algn="l">
              <a:buFont typeface="Wingdings" pitchFamily="2" charset="2"/>
              <a:buChar char="l"/>
            </a:pPr>
            <a:r>
              <a:rPr lang="zh-TW" altLang="en-US" dirty="0">
                <a:solidFill>
                  <a:srgbClr val="000000"/>
                </a:solidFill>
                <a:latin typeface="Open Sans"/>
              </a:rPr>
              <a:t>類似</a:t>
            </a:r>
            <a:r>
              <a:rPr lang="en" altLang="zh-TW" dirty="0">
                <a:solidFill>
                  <a:srgbClr val="000000"/>
                </a:solidFill>
                <a:latin typeface="Open Sans"/>
              </a:rPr>
              <a:t>Google</a:t>
            </a:r>
            <a:r>
              <a:rPr lang="zh-TW" altLang="en-US" dirty="0">
                <a:solidFill>
                  <a:srgbClr val="000000"/>
                </a:solidFill>
                <a:latin typeface="Open Sans"/>
              </a:rPr>
              <a:t>搜尋引擎介面的金融量化分析軟體</a:t>
            </a:r>
            <a:endParaRPr lang="en-US" altLang="zh-TW" dirty="0">
              <a:solidFill>
                <a:srgbClr val="000000"/>
              </a:solidFill>
              <a:latin typeface="Open Sans"/>
            </a:endParaRPr>
          </a:p>
          <a:p>
            <a:pPr marL="285750" indent="-285750" algn="l">
              <a:buFont typeface="Wingdings" pitchFamily="2" charset="2"/>
              <a:buChar char="l"/>
            </a:pPr>
            <a:r>
              <a:rPr lang="zh-TW" altLang="en-US" dirty="0">
                <a:solidFill>
                  <a:srgbClr val="000000"/>
                </a:solidFill>
                <a:latin typeface="Open Sans"/>
              </a:rPr>
              <a:t>用戶在搜索框中輸入一個問題，比如「昨天的颱風對建築行業股票價格的影響」，</a:t>
            </a:r>
            <a:r>
              <a:rPr lang="en" altLang="zh-TW" dirty="0" err="1">
                <a:solidFill>
                  <a:srgbClr val="000000"/>
                </a:solidFill>
                <a:latin typeface="Open Sans"/>
              </a:rPr>
              <a:t>Kensho</a:t>
            </a:r>
            <a:r>
              <a:rPr lang="zh-TW" altLang="en-US" dirty="0">
                <a:solidFill>
                  <a:srgbClr val="000000"/>
                </a:solidFill>
                <a:latin typeface="Open Sans"/>
              </a:rPr>
              <a:t>會立即掃描龐大的內外部資料庫、</a:t>
            </a:r>
            <a:r>
              <a:rPr lang="zh-CN" altLang="en-US" dirty="0">
                <a:solidFill>
                  <a:srgbClr val="000000"/>
                </a:solidFill>
                <a:latin typeface="Open Sans"/>
              </a:rPr>
              <a:t>利用</a:t>
            </a:r>
            <a:r>
              <a:rPr lang="zh-TW" altLang="en-US" dirty="0">
                <a:solidFill>
                  <a:srgbClr val="000000"/>
                </a:solidFill>
                <a:latin typeface="Open Sans"/>
              </a:rPr>
              <a:t>演算法找出關聯性和套利機會</a:t>
            </a:r>
            <a:r>
              <a:rPr lang="en-US" altLang="zh-TW" dirty="0">
                <a:solidFill>
                  <a:srgbClr val="444444"/>
                </a:solidFill>
                <a:latin typeface="微軟正黑體" panose="020B0604030504040204" pitchFamily="34" charset="-120"/>
                <a:ea typeface="微軟正黑體" panose="020B0604030504040204" pitchFamily="34" charset="-120"/>
              </a:rPr>
              <a:t>,</a:t>
            </a:r>
            <a:r>
              <a:rPr lang="zh-TW" altLang="en-US" dirty="0">
                <a:solidFill>
                  <a:srgbClr val="000000"/>
                </a:solidFill>
                <a:latin typeface="Open Sans"/>
              </a:rPr>
              <a:t>從而給用戶一個比較精準的回答，如「</a:t>
            </a:r>
            <a:r>
              <a:rPr lang="en" altLang="zh-TW" dirty="0">
                <a:solidFill>
                  <a:srgbClr val="000000"/>
                </a:solidFill>
                <a:latin typeface="Open Sans"/>
              </a:rPr>
              <a:t>XX</a:t>
            </a:r>
            <a:r>
              <a:rPr lang="zh-TW" altLang="en-US" dirty="0">
                <a:solidFill>
                  <a:srgbClr val="000000"/>
                </a:solidFill>
                <a:latin typeface="Open Sans"/>
              </a:rPr>
              <a:t>公司將會是最大的贏家」</a:t>
            </a:r>
            <a:endParaRPr lang="en-US" altLang="zh-TW" dirty="0">
              <a:solidFill>
                <a:srgbClr val="000000"/>
              </a:solidFill>
              <a:latin typeface="Open Sans"/>
            </a:endParaRPr>
          </a:p>
          <a:p>
            <a:pPr marL="285750" indent="-285750" algn="l">
              <a:buFont typeface="Wingdings" pitchFamily="2" charset="2"/>
              <a:buChar char="l"/>
            </a:pPr>
            <a:r>
              <a:rPr lang="zh-TW" altLang="en-US" dirty="0">
                <a:solidFill>
                  <a:srgbClr val="000000"/>
                </a:solidFill>
                <a:latin typeface="Open Sans"/>
              </a:rPr>
              <a:t>達到類似的報告需要幾個金融分析師幾天的工作日才能完成，而</a:t>
            </a:r>
            <a:r>
              <a:rPr lang="en" altLang="zh-TW" dirty="0" err="1">
                <a:solidFill>
                  <a:srgbClr val="000000"/>
                </a:solidFill>
                <a:latin typeface="Open Sans"/>
              </a:rPr>
              <a:t>Kensho</a:t>
            </a:r>
            <a:r>
              <a:rPr lang="zh-TW" altLang="en-US" dirty="0">
                <a:solidFill>
                  <a:srgbClr val="000000"/>
                </a:solidFill>
                <a:latin typeface="Open Sans"/>
              </a:rPr>
              <a:t>則只需花上短短幾分鐘</a:t>
            </a:r>
            <a:endParaRPr lang="zh-TW" altLang="en-US" dirty="0"/>
          </a:p>
        </p:txBody>
      </p:sp>
      <p:pic>
        <p:nvPicPr>
          <p:cNvPr id="91" name="圖片 90">
            <a:extLst>
              <a:ext uri="{FF2B5EF4-FFF2-40B4-BE49-F238E27FC236}">
                <a16:creationId xmlns:a16="http://schemas.microsoft.com/office/drawing/2014/main" id="{71DFE578-AC85-9749-8358-EFC18811DD8B}"/>
              </a:ext>
            </a:extLst>
          </p:cNvPr>
          <p:cNvPicPr>
            <a:picLocks noChangeAspect="1"/>
          </p:cNvPicPr>
          <p:nvPr/>
        </p:nvPicPr>
        <p:blipFill rotWithShape="1">
          <a:blip r:embed="rId23"/>
          <a:srcRect l="10287" t="13637" r="7545" b="9604"/>
          <a:stretch/>
        </p:blipFill>
        <p:spPr>
          <a:xfrm>
            <a:off x="9949673" y="2148432"/>
            <a:ext cx="2608851" cy="1296538"/>
          </a:xfrm>
          <a:prstGeom prst="rect">
            <a:avLst/>
          </a:prstGeom>
        </p:spPr>
      </p:pic>
      <p:grpSp>
        <p:nvGrpSpPr>
          <p:cNvPr id="94" name="群組 93">
            <a:extLst>
              <a:ext uri="{FF2B5EF4-FFF2-40B4-BE49-F238E27FC236}">
                <a16:creationId xmlns:a16="http://schemas.microsoft.com/office/drawing/2014/main" id="{9E047D98-52E4-4247-AF59-A513334303F1}"/>
              </a:ext>
            </a:extLst>
          </p:cNvPr>
          <p:cNvGrpSpPr/>
          <p:nvPr/>
        </p:nvGrpSpPr>
        <p:grpSpPr>
          <a:xfrm>
            <a:off x="10017843" y="3510251"/>
            <a:ext cx="3421291" cy="2235446"/>
            <a:chOff x="2517449" y="1817225"/>
            <a:chExt cx="4572000" cy="3029450"/>
          </a:xfrm>
        </p:grpSpPr>
        <p:pic>
          <p:nvPicPr>
            <p:cNvPr id="92" name="圖片 91">
              <a:extLst>
                <a:ext uri="{FF2B5EF4-FFF2-40B4-BE49-F238E27FC236}">
                  <a16:creationId xmlns:a16="http://schemas.microsoft.com/office/drawing/2014/main" id="{157DE2C0-12C2-5049-BF01-5EFD71F42F52}"/>
                </a:ext>
              </a:extLst>
            </p:cNvPr>
            <p:cNvPicPr>
              <a:picLocks noChangeAspect="1"/>
            </p:cNvPicPr>
            <p:nvPr/>
          </p:nvPicPr>
          <p:blipFill rotWithShape="1">
            <a:blip r:embed="rId24"/>
            <a:srcRect b="14911"/>
            <a:stretch/>
          </p:blipFill>
          <p:spPr>
            <a:xfrm>
              <a:off x="2517449" y="1939781"/>
              <a:ext cx="4572000" cy="2906894"/>
            </a:xfrm>
            <a:prstGeom prst="rect">
              <a:avLst/>
            </a:prstGeom>
          </p:spPr>
        </p:pic>
        <p:sp>
          <p:nvSpPr>
            <p:cNvPr id="93" name="矩形 92">
              <a:extLst>
                <a:ext uri="{FF2B5EF4-FFF2-40B4-BE49-F238E27FC236}">
                  <a16:creationId xmlns:a16="http://schemas.microsoft.com/office/drawing/2014/main" id="{7554C1D5-CDE8-0B44-99CD-926D2E5AC104}"/>
                </a:ext>
              </a:extLst>
            </p:cNvPr>
            <p:cNvSpPr/>
            <p:nvPr/>
          </p:nvSpPr>
          <p:spPr bwMode="auto">
            <a:xfrm>
              <a:off x="6493397" y="1817225"/>
              <a:ext cx="596052" cy="424001"/>
            </a:xfrm>
            <a:prstGeom prst="rect">
              <a:avLst/>
            </a:prstGeom>
            <a:solidFill>
              <a:schemeClr val="tx1"/>
            </a:solidFill>
            <a:ln w="9525" cap="flat" cmpd="sng" algn="ctr">
              <a:noFill/>
              <a:prstDash val="solid"/>
              <a:round/>
              <a:headEnd type="none" w="med" len="med"/>
              <a:tailEnd type="none" w="med" len="med"/>
            </a:ln>
            <a:effectLst/>
          </p:spPr>
          <p:txBody>
            <a:bodyPr vert="horz" wrap="square" lIns="91440" tIns="91440" rIns="91440" bIns="91440" numCol="1" rtlCol="0" anchor="t" anchorCtr="0" compatLnSpc="1">
              <a:prstTxWarp prst="textNoShape">
                <a:avLst/>
              </a:prstTxWarp>
              <a:spAutoFit/>
            </a:bodyPr>
            <a:lstStyle/>
            <a:p>
              <a:pPr marL="0" marR="0" indent="0" algn="ctr" defTabSz="889000" rtl="0" eaLnBrk="1" fontAlgn="base" latinLnBrk="0" hangingPunct="1"/>
              <a:endParaRPr kumimoji="0" lang="zh-TW" altLang="en-US" sz="1400" b="0" i="0" u="none" strike="noStrike" cap="none" normalizeH="0" baseline="0" dirty="0">
                <a:solidFill>
                  <a:schemeClr val="tx1"/>
                </a:solidFill>
                <a:effectLst/>
                <a:latin typeface="+mn-lt"/>
                <a:cs typeface="+mn-cs"/>
              </a:endParaRPr>
            </a:p>
          </p:txBody>
        </p:sp>
      </p:grpSp>
      <p:cxnSp>
        <p:nvCxnSpPr>
          <p:cNvPr id="97" name="直線接點 96">
            <a:extLst>
              <a:ext uri="{FF2B5EF4-FFF2-40B4-BE49-F238E27FC236}">
                <a16:creationId xmlns:a16="http://schemas.microsoft.com/office/drawing/2014/main" id="{1D9BEBA5-A272-1A4E-8721-94B5C575A14D}"/>
              </a:ext>
            </a:extLst>
          </p:cNvPr>
          <p:cNvCxnSpPr>
            <a:cxnSpLocks/>
          </p:cNvCxnSpPr>
          <p:nvPr/>
        </p:nvCxnSpPr>
        <p:spPr bwMode="auto">
          <a:xfrm>
            <a:off x="33744" y="852864"/>
            <a:ext cx="9872256" cy="0"/>
          </a:xfrm>
          <a:prstGeom prst="line">
            <a:avLst/>
          </a:prstGeom>
          <a:ln>
            <a:headEnd type="none" w="med" len="med"/>
            <a:tailEnd type="none" w="med" len="med"/>
          </a:ln>
        </p:spPr>
        <p:style>
          <a:lnRef idx="2">
            <a:schemeClr val="accent6"/>
          </a:lnRef>
          <a:fillRef idx="0">
            <a:schemeClr val="accent6"/>
          </a:fillRef>
          <a:effectRef idx="1">
            <a:schemeClr val="accent6"/>
          </a:effectRef>
          <a:fontRef idx="minor">
            <a:schemeClr val="tx1"/>
          </a:fontRef>
        </p:style>
      </p:cxnSp>
      <p:grpSp>
        <p:nvGrpSpPr>
          <p:cNvPr id="104" name="群組 103">
            <a:extLst>
              <a:ext uri="{FF2B5EF4-FFF2-40B4-BE49-F238E27FC236}">
                <a16:creationId xmlns:a16="http://schemas.microsoft.com/office/drawing/2014/main" id="{AB92FAFD-5396-0944-BC5E-C772E9D5B63B}"/>
              </a:ext>
            </a:extLst>
          </p:cNvPr>
          <p:cNvGrpSpPr/>
          <p:nvPr/>
        </p:nvGrpSpPr>
        <p:grpSpPr>
          <a:xfrm>
            <a:off x="1313058" y="1007961"/>
            <a:ext cx="6637159" cy="369332"/>
            <a:chOff x="1313058" y="1007961"/>
            <a:chExt cx="6637159" cy="369332"/>
          </a:xfrm>
        </p:grpSpPr>
        <p:sp>
          <p:nvSpPr>
            <p:cNvPr id="100" name="矩形 99">
              <a:extLst>
                <a:ext uri="{FF2B5EF4-FFF2-40B4-BE49-F238E27FC236}">
                  <a16:creationId xmlns:a16="http://schemas.microsoft.com/office/drawing/2014/main" id="{36EE953E-621F-CE4E-B124-5B5756882013}"/>
                </a:ext>
              </a:extLst>
            </p:cNvPr>
            <p:cNvSpPr/>
            <p:nvPr/>
          </p:nvSpPr>
          <p:spPr>
            <a:xfrm>
              <a:off x="2918070" y="1068360"/>
              <a:ext cx="5032147" cy="307777"/>
            </a:xfrm>
            <a:prstGeom prst="rect">
              <a:avLst/>
            </a:prstGeom>
          </p:spPr>
          <p:txBody>
            <a:bodyPr wrap="none">
              <a:spAutoFit/>
            </a:bodyPr>
            <a:lstStyle/>
            <a:p>
              <a:pPr algn="l"/>
              <a:r>
                <a:rPr lang="zh-CN" altLang="en-US" dirty="0">
                  <a:solidFill>
                    <a:srgbClr val="000000"/>
                  </a:solidFill>
                  <a:latin typeface="Open Sans"/>
                </a:rPr>
                <a:t>金融市場的</a:t>
              </a:r>
              <a:r>
                <a:rPr lang="zh-TW" altLang="en-US" dirty="0">
                  <a:solidFill>
                    <a:srgbClr val="000000"/>
                  </a:solidFill>
                  <a:latin typeface="Open Sans"/>
                </a:rPr>
                <a:t>量化分析依賴專業分析師洞悉問題，過程耗時費力</a:t>
              </a:r>
              <a:endParaRPr lang="zh-TW" altLang="en-US" dirty="0"/>
            </a:p>
          </p:txBody>
        </p:sp>
        <p:sp>
          <p:nvSpPr>
            <p:cNvPr id="103" name="文字方塊 102">
              <a:extLst>
                <a:ext uri="{FF2B5EF4-FFF2-40B4-BE49-F238E27FC236}">
                  <a16:creationId xmlns:a16="http://schemas.microsoft.com/office/drawing/2014/main" id="{DEBBAC40-D076-5E40-8AFD-41AE1B858CEF}"/>
                </a:ext>
              </a:extLst>
            </p:cNvPr>
            <p:cNvSpPr txBox="1"/>
            <p:nvPr/>
          </p:nvSpPr>
          <p:spPr>
            <a:xfrm>
              <a:off x="1313058" y="1007961"/>
              <a:ext cx="1656000" cy="369332"/>
            </a:xfrm>
            <a:prstGeom prst="rect">
              <a:avLst/>
            </a:prstGeom>
            <a:solidFill>
              <a:srgbClr val="C10307"/>
            </a:solidFill>
          </p:spPr>
          <p:txBody>
            <a:bodyPr wrap="square" rtlCol="0" anchor="ctr">
              <a:spAutoFit/>
            </a:bodyPr>
            <a:lstStyle/>
            <a:p>
              <a:r>
                <a:rPr kumimoji="1" lang="en-US" altLang="zh-TW" sz="18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Pain Point</a:t>
              </a:r>
              <a:endParaRPr kumimoji="1" lang="zh-TW" altLang="en-US" sz="1800"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mn-lt"/>
              </a:endParaRPr>
            </a:p>
          </p:txBody>
        </p:sp>
      </p:grpSp>
    </p:spTree>
    <p:extLst>
      <p:ext uri="{BB962C8B-B14F-4D97-AF65-F5344CB8AC3E}">
        <p14:creationId xmlns:p14="http://schemas.microsoft.com/office/powerpoint/2010/main" val="15437559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p:custDataLst>
              <p:tags r:id="rId2"/>
            </p:custDataLst>
            <p:extLst>
              <p:ext uri="{D42A27DB-BD31-4B8C-83A1-F6EECF244321}">
                <p14:modId xmlns:p14="http://schemas.microsoft.com/office/powerpoint/2010/main" val="1385997433"/>
              </p:ext>
            </p:ext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39145" name="think-cell Slide" r:id="rId7" imgW="360" imgH="360" progId="TCLayout.ActiveDocument.1">
                  <p:embed/>
                </p:oleObj>
              </mc:Choice>
              <mc:Fallback>
                <p:oleObj name="think-cell Slide" r:id="rId7" imgW="360" imgH="360" progId="TCLayout.ActiveDocument.1">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Rectangle 4" hidden="1"/>
          <p:cNvSpPr/>
          <p:nvPr>
            <p:custDataLst>
              <p:tags r:id="rId3"/>
            </p:custDataLst>
          </p:nvPr>
        </p:nvSpPr>
        <p:spPr bwMode="gray">
          <a:xfrm>
            <a:off x="0" y="0"/>
            <a:ext cx="158750" cy="158750"/>
          </a:xfrm>
          <a:prstGeom prst="rect">
            <a:avLst/>
          </a:prstGeom>
          <a:solidFill>
            <a:schemeClr val="accent1"/>
          </a:solidFill>
          <a:ln w="9525">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rtlCol="0" anchor="ctr" anchorCtr="0">
            <a:noAutofit/>
          </a:bodyPr>
          <a:lstStyle/>
          <a:p>
            <a:pPr>
              <a:spcBef>
                <a:spcPct val="0"/>
              </a:spcBef>
              <a:spcAft>
                <a:spcPct val="0"/>
              </a:spcAft>
            </a:pPr>
            <a:endParaRPr lang="en-GB" sz="2000" b="1" dirty="0">
              <a:solidFill>
                <a:srgbClr val="000000"/>
              </a:solidFill>
              <a:latin typeface="Arial"/>
              <a:cs typeface="Arial"/>
              <a:sym typeface="Arial"/>
            </a:endParaRPr>
          </a:p>
        </p:txBody>
      </p:sp>
      <p:sp>
        <p:nvSpPr>
          <p:cNvPr id="2" name="Title 1"/>
          <p:cNvSpPr>
            <a:spLocks noGrp="1"/>
          </p:cNvSpPr>
          <p:nvPr>
            <p:ph type="title"/>
            <p:custDataLst>
              <p:tags r:id="rId4"/>
            </p:custDataLst>
          </p:nvPr>
        </p:nvSpPr>
        <p:spPr/>
        <p:txBody>
          <a:bodyPr/>
          <a:lstStyle/>
          <a:p>
            <a:r>
              <a:rPr lang="en-GB"/>
              <a:t>Agenda</a:t>
            </a:r>
          </a:p>
        </p:txBody>
      </p:sp>
      <p:sp>
        <p:nvSpPr>
          <p:cNvPr id="8" name="Text Placeholder 2"/>
          <p:cNvSpPr>
            <a:spLocks noGrp="1"/>
          </p:cNvSpPr>
          <p:nvPr>
            <p:custDataLst>
              <p:tags r:id="rId5"/>
            </p:custDataLst>
          </p:nvPr>
        </p:nvSpPr>
        <p:spPr bwMode="gray">
          <a:xfrm>
            <a:off x="0" y="2209800"/>
            <a:ext cx="9906000" cy="1219200"/>
          </a:xfrm>
          <a:prstGeom prst="rect">
            <a:avLst/>
          </a:prstGeom>
          <a:noFill/>
          <a:effectLst/>
        </p:spPr>
        <p:txBody>
          <a:bodyPr vert="horz" wrap="square" lIns="471488" tIns="457200" rIns="471488" bIns="457200" rtlCol="0" anchor="ctr"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ct val="0"/>
              </a:spcBef>
              <a:spcAft>
                <a:spcPct val="0"/>
              </a:spcAft>
            </a:pPr>
            <a:endParaRPr lang="en-US" altLang="zh-TW" sz="2000" dirty="0">
              <a:solidFill>
                <a:schemeClr val="tx2"/>
              </a:solidFill>
            </a:endParaRPr>
          </a:p>
        </p:txBody>
      </p:sp>
    </p:spTree>
    <p:extLst>
      <p:ext uri="{BB962C8B-B14F-4D97-AF65-F5344CB8AC3E}">
        <p14:creationId xmlns:p14="http://schemas.microsoft.com/office/powerpoint/2010/main" val="703721374"/>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D89D04A-0DDC-0A48-9C19-B47C49B6E237}"/>
              </a:ext>
            </a:extLst>
          </p:cNvPr>
          <p:cNvSpPr>
            <a:spLocks noGrp="1"/>
          </p:cNvSpPr>
          <p:nvPr>
            <p:ph type="title"/>
          </p:nvPr>
        </p:nvSpPr>
        <p:spPr/>
        <p:txBody>
          <a:bodyPr/>
          <a:lstStyle/>
          <a:p>
            <a:r>
              <a:rPr kumimoji="1" lang="zh-TW" altLang="en-US" dirty="0"/>
              <a:t>商業銀行應用金融科技的突破</a:t>
            </a:r>
          </a:p>
        </p:txBody>
      </p:sp>
      <p:sp>
        <p:nvSpPr>
          <p:cNvPr id="3" name="文字方塊 2">
            <a:extLst>
              <a:ext uri="{FF2B5EF4-FFF2-40B4-BE49-F238E27FC236}">
                <a16:creationId xmlns:a16="http://schemas.microsoft.com/office/drawing/2014/main" id="{96DF519A-F5EC-EB42-A5EC-5AB24BD33476}"/>
              </a:ext>
            </a:extLst>
          </p:cNvPr>
          <p:cNvSpPr txBox="1"/>
          <p:nvPr/>
        </p:nvSpPr>
        <p:spPr>
          <a:xfrm>
            <a:off x="914400" y="1509823"/>
            <a:ext cx="4890977" cy="1384995"/>
          </a:xfrm>
          <a:prstGeom prst="rect">
            <a:avLst/>
          </a:prstGeom>
          <a:noFill/>
        </p:spPr>
        <p:txBody>
          <a:bodyPr wrap="square" rtlCol="0">
            <a:spAutoFit/>
          </a:bodyPr>
          <a:lstStyle/>
          <a:p>
            <a:pPr marL="342900" indent="-342900" algn="l">
              <a:buFont typeface="+mj-lt"/>
              <a:buAutoNum type="arabicPeriod"/>
            </a:pPr>
            <a:r>
              <a:rPr kumimoji="1" lang="zh-TW" altLang="en-US" dirty="0">
                <a:latin typeface="Hiragino Sans GB W3" panose="020B0300000000000000" pitchFamily="34" charset="-128"/>
                <a:ea typeface="Hiragino Sans GB W3" panose="020B0300000000000000" pitchFamily="34" charset="-128"/>
              </a:rPr>
              <a:t>導入專業平台（外匯、供應鏈融資、貸款、支付）</a:t>
            </a:r>
            <a:endParaRPr kumimoji="1" lang="en-US" altLang="zh-TW" dirty="0">
              <a:latin typeface="Hiragino Sans GB W3" panose="020B0300000000000000" pitchFamily="34" charset="-128"/>
              <a:ea typeface="Hiragino Sans GB W3" panose="020B0300000000000000" pitchFamily="34" charset="-128"/>
            </a:endParaRPr>
          </a:p>
          <a:p>
            <a:pPr marL="342900" indent="-342900" algn="l">
              <a:buFont typeface="+mj-lt"/>
              <a:buAutoNum type="arabicPeriod"/>
            </a:pPr>
            <a:r>
              <a:rPr kumimoji="1" lang="zh-TW" altLang="en-US" dirty="0">
                <a:latin typeface="Hiragino Sans GB W3" panose="020B0300000000000000" pitchFamily="34" charset="-128"/>
                <a:ea typeface="Hiragino Sans GB W3" panose="020B0300000000000000" pitchFamily="34" charset="-128"/>
              </a:rPr>
              <a:t>為服務欠缺的產業提供服務（中小企業貸款、無信用記錄者貸款）</a:t>
            </a:r>
            <a:endParaRPr kumimoji="1" lang="en-US" altLang="zh-TW" dirty="0">
              <a:latin typeface="Hiragino Sans GB W3" panose="020B0300000000000000" pitchFamily="34" charset="-128"/>
              <a:ea typeface="Hiragino Sans GB W3" panose="020B0300000000000000" pitchFamily="34" charset="-128"/>
            </a:endParaRPr>
          </a:p>
          <a:p>
            <a:pPr marL="342900" indent="-342900" algn="l">
              <a:buFont typeface="+mj-lt"/>
              <a:buAutoNum type="arabicPeriod"/>
            </a:pPr>
            <a:r>
              <a:rPr kumimoji="1" lang="zh-TW" altLang="en-US" dirty="0">
                <a:latin typeface="Hiragino Sans GB W3" panose="020B0300000000000000" pitchFamily="34" charset="-128"/>
                <a:ea typeface="Hiragino Sans GB W3" panose="020B0300000000000000" pitchFamily="34" charset="-128"/>
              </a:rPr>
              <a:t>改善定價和客戶選擇（大數據＋外部數據＋演算法）</a:t>
            </a:r>
            <a:endParaRPr kumimoji="1" lang="en-US" altLang="zh-TW" dirty="0">
              <a:latin typeface="Hiragino Sans GB W3" panose="020B0300000000000000" pitchFamily="34" charset="-128"/>
              <a:ea typeface="Hiragino Sans GB W3" panose="020B0300000000000000" pitchFamily="34" charset="-128"/>
            </a:endParaRPr>
          </a:p>
          <a:p>
            <a:pPr marL="342900" indent="-342900" algn="l">
              <a:buFont typeface="+mj-lt"/>
              <a:buAutoNum type="arabicPeriod"/>
            </a:pPr>
            <a:r>
              <a:rPr kumimoji="1" lang="zh-TW" altLang="en-US" dirty="0">
                <a:latin typeface="Hiragino Sans GB W3" panose="020B0300000000000000" pitchFamily="34" charset="-128"/>
                <a:ea typeface="Hiragino Sans GB W3" panose="020B0300000000000000" pitchFamily="34" charset="-128"/>
              </a:rPr>
              <a:t>降低成本（演算法、ＯＣＲ電子辨識）</a:t>
            </a:r>
            <a:endParaRPr kumimoji="1" lang="en-US" altLang="zh-TW" dirty="0">
              <a:latin typeface="Hiragino Sans GB W3" panose="020B0300000000000000" pitchFamily="34" charset="-128"/>
              <a:ea typeface="Hiragino Sans GB W3" panose="020B0300000000000000" pitchFamily="34" charset="-128"/>
            </a:endParaRPr>
          </a:p>
          <a:p>
            <a:pPr marL="342900" indent="-342900" algn="l">
              <a:buFont typeface="+mj-lt"/>
              <a:buAutoNum type="arabicPeriod"/>
            </a:pPr>
            <a:r>
              <a:rPr kumimoji="1" lang="zh-TW" altLang="en-US" dirty="0">
                <a:latin typeface="Hiragino Sans GB W3" panose="020B0300000000000000" pitchFamily="34" charset="-128"/>
                <a:ea typeface="Hiragino Sans GB W3" panose="020B0300000000000000" pitchFamily="34" charset="-128"/>
              </a:rPr>
              <a:t>優化流程（決策引擎）</a:t>
            </a:r>
          </a:p>
        </p:txBody>
      </p:sp>
    </p:spTree>
    <p:extLst>
      <p:ext uri="{BB962C8B-B14F-4D97-AF65-F5344CB8AC3E}">
        <p14:creationId xmlns:p14="http://schemas.microsoft.com/office/powerpoint/2010/main" val="35541817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6" name="Picture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343024" y="292100"/>
            <a:ext cx="6960969" cy="60739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955881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E612049C-0931-504A-BDFB-82820A242EA1}"/>
              </a:ext>
            </a:extLst>
          </p:cNvPr>
          <p:cNvSpPr/>
          <p:nvPr/>
        </p:nvSpPr>
        <p:spPr>
          <a:xfrm>
            <a:off x="3320696" y="2548235"/>
            <a:ext cx="2502609" cy="1446550"/>
          </a:xfrm>
          <a:prstGeom prst="rect">
            <a:avLst/>
          </a:prstGeom>
          <a:noFill/>
        </p:spPr>
        <p:txBody>
          <a:bodyPr wrap="none" lIns="91440" tIns="45720" rIns="91440" bIns="45720">
            <a:spAutoFit/>
          </a:bodyPr>
          <a:lstStyle/>
          <a:p>
            <a:pPr algn="ctr"/>
            <a:r>
              <a:rPr kumimoji="1" lang="en-US" altLang="zh-TW" sz="88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D&amp;L</a:t>
            </a:r>
            <a:endParaRPr lang="zh-TW" altLang="en-US" sz="88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endParaRPr>
          </a:p>
        </p:txBody>
      </p:sp>
    </p:spTree>
    <p:extLst>
      <p:ext uri="{BB962C8B-B14F-4D97-AF65-F5344CB8AC3E}">
        <p14:creationId xmlns:p14="http://schemas.microsoft.com/office/powerpoint/2010/main" val="31232852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261664" y="329279"/>
            <a:ext cx="4865434" cy="400110"/>
          </a:xfrm>
          <a:prstGeom prst="rect">
            <a:avLst/>
          </a:prstGeom>
        </p:spPr>
        <p:txBody>
          <a:bodyPr wrap="none">
            <a:spAutoFit/>
          </a:bodyPr>
          <a:lstStyle/>
          <a:p>
            <a:r>
              <a:rPr lang="en-US" altLang="zh-TW" sz="2000" b="1" dirty="0">
                <a:latin typeface="微軟正黑體" panose="020B0604030504040204" pitchFamily="34" charset="-120"/>
                <a:ea typeface="微軟正黑體" panose="020B0604030504040204" pitchFamily="34" charset="-120"/>
              </a:rPr>
              <a:t>《Clarity Money 》</a:t>
            </a:r>
            <a:r>
              <a:rPr lang="zh-TW" altLang="en-US" sz="2000" b="1" dirty="0">
                <a:latin typeface="微軟正黑體" panose="020B0604030504040204" pitchFamily="34" charset="-120"/>
                <a:ea typeface="微軟正黑體" panose="020B0604030504040204" pitchFamily="34" charset="-120"/>
              </a:rPr>
              <a:t>一站式財務管理</a:t>
            </a:r>
            <a:r>
              <a:rPr lang="en-US" altLang="zh-TW" sz="2000" b="1" dirty="0">
                <a:latin typeface="微軟正黑體" panose="020B0604030504040204" pitchFamily="34" charset="-120"/>
                <a:ea typeface="微軟正黑體" panose="020B0604030504040204" pitchFamily="34" charset="-120"/>
              </a:rPr>
              <a:t>App </a:t>
            </a:r>
            <a:endParaRPr lang="zh-TW" altLang="en-US" sz="2000" dirty="0">
              <a:latin typeface="微軟正黑體" panose="020B0604030504040204" pitchFamily="34" charset="-120"/>
              <a:ea typeface="微軟正黑體" panose="020B0604030504040204" pitchFamily="34" charset="-120"/>
            </a:endParaRPr>
          </a:p>
        </p:txBody>
      </p:sp>
      <p:pic>
        <p:nvPicPr>
          <p:cNvPr id="40963" name="Picture 3"/>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594067" y="202741"/>
            <a:ext cx="733425" cy="600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文字方塊 4"/>
          <p:cNvSpPr txBox="1"/>
          <p:nvPr/>
        </p:nvSpPr>
        <p:spPr>
          <a:xfrm>
            <a:off x="10089070" y="1498234"/>
            <a:ext cx="3538847" cy="2246769"/>
          </a:xfrm>
          <a:prstGeom prst="rect">
            <a:avLst/>
          </a:prstGeom>
          <a:noFill/>
        </p:spPr>
        <p:txBody>
          <a:bodyPr wrap="square" rtlCol="0">
            <a:spAutoFit/>
          </a:bodyPr>
          <a:lstStyle/>
          <a:p>
            <a:pPr algn="l"/>
            <a:r>
              <a:rPr lang="en-US" altLang="zh-TW" dirty="0"/>
              <a:t>Pain point(</a:t>
            </a:r>
            <a:r>
              <a:rPr lang="zh-TW" altLang="en-US" dirty="0"/>
              <a:t>無法即時滿足客戶需求</a:t>
            </a:r>
            <a:r>
              <a:rPr lang="en-US" altLang="zh-TW" dirty="0"/>
              <a:t>)</a:t>
            </a:r>
          </a:p>
          <a:p>
            <a:pPr algn="l"/>
            <a:r>
              <a:rPr lang="en-US" altLang="zh-TW" dirty="0"/>
              <a:t>1. Customers lack access to timely, clear and relevant financial information</a:t>
            </a:r>
          </a:p>
          <a:p>
            <a:pPr algn="l"/>
            <a:r>
              <a:rPr lang="zh-TW" altLang="en-US" dirty="0"/>
              <a:t>客戶無法即時、清楚地獲得想要的資訊，導致客戶容易做出次優的財務決策，並且易造成財務狀況劣化</a:t>
            </a:r>
          </a:p>
          <a:p>
            <a:pPr algn="l"/>
            <a:r>
              <a:rPr lang="zh-TW" altLang="en-US" dirty="0"/>
              <a:t>妥善利用第三方洞察數據與原有客戶資訊銜接，以提供更完整的客戶資訊</a:t>
            </a:r>
          </a:p>
          <a:p>
            <a:pPr algn="l"/>
            <a:r>
              <a:rPr lang="zh-TW" altLang="en-US" dirty="0"/>
              <a:t>建立</a:t>
            </a:r>
            <a:r>
              <a:rPr lang="en-US" altLang="zh-TW" dirty="0"/>
              <a:t>360</a:t>
            </a:r>
            <a:r>
              <a:rPr lang="zh-TW" altLang="en-US" dirty="0"/>
              <a:t>度客戶視圖</a:t>
            </a:r>
          </a:p>
          <a:p>
            <a:pPr algn="l"/>
            <a:r>
              <a:rPr lang="zh-TW" altLang="en-US" dirty="0"/>
              <a:t>流程自動化：提升作業效率及精準度</a:t>
            </a:r>
          </a:p>
        </p:txBody>
      </p:sp>
      <p:sp>
        <p:nvSpPr>
          <p:cNvPr id="6" name="圓角矩形 5"/>
          <p:cNvSpPr/>
          <p:nvPr/>
        </p:nvSpPr>
        <p:spPr>
          <a:xfrm>
            <a:off x="1944947" y="1132024"/>
            <a:ext cx="4140457" cy="578882"/>
          </a:xfrm>
          <a:prstGeom prst="roundRect">
            <a:avLst/>
          </a:prstGeom>
          <a:ln>
            <a:noFill/>
          </a:ln>
        </p:spPr>
        <p:style>
          <a:lnRef idx="2">
            <a:schemeClr val="accent1"/>
          </a:lnRef>
          <a:fillRef idx="1">
            <a:schemeClr val="lt1"/>
          </a:fillRef>
          <a:effectRef idx="0">
            <a:schemeClr val="accent1"/>
          </a:effectRef>
          <a:fontRef idx="minor">
            <a:schemeClr val="dk1"/>
          </a:fontRef>
        </p:style>
        <p:txBody>
          <a:bodyPr wrap="square">
            <a:spAutoFit/>
          </a:bodyPr>
          <a:lstStyle/>
          <a:p>
            <a:pPr marL="342900" indent="-342900" algn="l">
              <a:buFont typeface="+mj-lt"/>
              <a:buAutoNum type="arabicPeriod"/>
            </a:pPr>
            <a:r>
              <a:rPr lang="zh-CN" altLang="en-US" dirty="0">
                <a:latin typeface="Hiragino Sans GB W3" panose="020B0300000000000000" pitchFamily="34" charset="-128"/>
                <a:ea typeface="Hiragino Sans GB W3" panose="020B0300000000000000" pitchFamily="34" charset="-128"/>
              </a:rPr>
              <a:t>管理</a:t>
            </a:r>
            <a:r>
              <a:rPr lang="zh-TW" altLang="en-US" dirty="0">
                <a:latin typeface="Hiragino Sans GB W3" panose="020B0300000000000000" pitchFamily="34" charset="-128"/>
                <a:ea typeface="Hiragino Sans GB W3" panose="020B0300000000000000" pitchFamily="34" charset="-128"/>
              </a:rPr>
              <a:t>多間銀行的金融帳戶、帳單好麻煩</a:t>
            </a:r>
            <a:r>
              <a:rPr lang="en-US" altLang="zh-TW" dirty="0">
                <a:latin typeface="Hiragino Sans GB W3" panose="020B0300000000000000" pitchFamily="34" charset="-128"/>
                <a:ea typeface="Hiragino Sans GB W3" panose="020B0300000000000000" pitchFamily="34" charset="-128"/>
              </a:rPr>
              <a:t>!</a:t>
            </a:r>
          </a:p>
          <a:p>
            <a:pPr marL="342900" indent="-342900" algn="l">
              <a:buFont typeface="+mj-lt"/>
              <a:buAutoNum type="arabicPeriod"/>
            </a:pPr>
            <a:r>
              <a:rPr lang="zh-CN" altLang="en-US" dirty="0">
                <a:latin typeface="Hiragino Sans GB W3" panose="020B0300000000000000" pitchFamily="34" charset="-128"/>
                <a:ea typeface="Hiragino Sans GB W3" panose="020B0300000000000000" pitchFamily="34" charset="-128"/>
              </a:rPr>
              <a:t>無法立即掌握各個帳戶資產</a:t>
            </a:r>
            <a:endParaRPr lang="en-US" altLang="zh-TW" dirty="0">
              <a:latin typeface="Hiragino Sans GB W3" panose="020B0300000000000000" pitchFamily="34" charset="-128"/>
              <a:ea typeface="Hiragino Sans GB W3" panose="020B0300000000000000" pitchFamily="34" charset="-128"/>
            </a:endParaRPr>
          </a:p>
        </p:txBody>
      </p:sp>
      <p:sp>
        <p:nvSpPr>
          <p:cNvPr id="13" name="矩形 12"/>
          <p:cNvSpPr/>
          <p:nvPr/>
        </p:nvSpPr>
        <p:spPr>
          <a:xfrm>
            <a:off x="10089070" y="408647"/>
            <a:ext cx="6745616" cy="954107"/>
          </a:xfrm>
          <a:prstGeom prst="rect">
            <a:avLst/>
          </a:prstGeom>
        </p:spPr>
        <p:txBody>
          <a:bodyPr wrap="square">
            <a:spAutoFit/>
          </a:bodyPr>
          <a:lstStyle/>
          <a:p>
            <a:pPr marL="285750" indent="-285750" algn="l">
              <a:buFont typeface="Wingdings" panose="05000000000000000000" pitchFamily="2" charset="2"/>
              <a:buChar char="l"/>
            </a:pPr>
            <a:r>
              <a:rPr lang="zh-TW" altLang="en-US" dirty="0"/>
              <a:t>輕鬆</a:t>
            </a:r>
            <a:r>
              <a:rPr lang="zh-CN" altLang="en-US" dirty="0"/>
              <a:t>取消</a:t>
            </a:r>
            <a:r>
              <a:rPr lang="zh-TW" altLang="en-US" dirty="0"/>
              <a:t>不必要的訂閱花費→</a:t>
            </a:r>
            <a:r>
              <a:rPr lang="zh-CN" altLang="en-US" dirty="0"/>
              <a:t>取消</a:t>
            </a:r>
            <a:r>
              <a:rPr lang="en-US" altLang="zh-CN" dirty="0"/>
              <a:t>Netflix</a:t>
            </a:r>
            <a:r>
              <a:rPr lang="zh-TW" altLang="en-US" dirty="0"/>
              <a:t>及第四台訂閱</a:t>
            </a:r>
            <a:endParaRPr lang="en-US" altLang="zh-TW" dirty="0"/>
          </a:p>
          <a:p>
            <a:pPr marL="285750" indent="-285750" algn="l">
              <a:buFont typeface="Wingdings" panose="05000000000000000000" pitchFamily="2" charset="2"/>
              <a:buChar char="l"/>
            </a:pPr>
            <a:r>
              <a:rPr lang="zh-TW" altLang="en-US" dirty="0"/>
              <a:t>唯一費用是他們代表談判帳單的傭金</a:t>
            </a:r>
            <a:endParaRPr lang="en-US" altLang="zh-TW" dirty="0"/>
          </a:p>
          <a:p>
            <a:pPr marL="285750" indent="-285750" algn="l">
              <a:buFont typeface="Wingdings" panose="05000000000000000000" pitchFamily="2" charset="2"/>
              <a:buChar char="l"/>
            </a:pPr>
            <a:r>
              <a:rPr lang="zh-CN" altLang="en-US" dirty="0"/>
              <a:t>提供</a:t>
            </a:r>
            <a:r>
              <a:rPr lang="zh-TW" altLang="en-US" dirty="0"/>
              <a:t>自動儲蓄平台→自動連結</a:t>
            </a:r>
            <a:r>
              <a:rPr lang="en-US" altLang="zh-CN" dirty="0"/>
              <a:t>FDIC</a:t>
            </a:r>
            <a:r>
              <a:rPr lang="zh-CN" altLang="en-US" dirty="0"/>
              <a:t>保</a:t>
            </a:r>
            <a:r>
              <a:rPr lang="zh-TW" altLang="en-US" dirty="0"/>
              <a:t>險銀行帳戶，設置自動存款</a:t>
            </a:r>
            <a:endParaRPr lang="en-US" altLang="zh-TW" dirty="0"/>
          </a:p>
          <a:p>
            <a:pPr marL="285750" indent="-285750" algn="l">
              <a:buFont typeface="Wingdings" panose="05000000000000000000" pitchFamily="2" charset="2"/>
              <a:buChar char="l"/>
            </a:pPr>
            <a:r>
              <a:rPr lang="zh-TW" altLang="en-US" dirty="0"/>
              <a:t>儀錶板即時呈現當下財務狀況及消費結構</a:t>
            </a:r>
            <a:endParaRPr lang="en-US" altLang="zh-TW" dirty="0"/>
          </a:p>
        </p:txBody>
      </p:sp>
      <p:pic>
        <p:nvPicPr>
          <p:cNvPr id="40969" name="Picture 9" descr="ãClarity Moneyãçåçæå°çµæ"/>
          <p:cNvPicPr>
            <a:picLocks noChangeAspect="1" noChangeArrowheads="1"/>
          </p:cNvPicPr>
          <p:nvPr/>
        </p:nvPicPr>
        <p:blipFill rotWithShape="1">
          <a:blip r:embed="rId3">
            <a:extLst>
              <a:ext uri="{28A0092B-C50C-407E-A947-70E740481C1C}">
                <a14:useLocalDpi xmlns:a14="http://schemas.microsoft.com/office/drawing/2010/main"/>
              </a:ext>
            </a:extLst>
          </a:blip>
          <a:srcRect l="8190" t="50000" r="6093" b="4720"/>
          <a:stretch/>
        </p:blipFill>
        <p:spPr bwMode="auto">
          <a:xfrm>
            <a:off x="1905000" y="3818159"/>
            <a:ext cx="7848602" cy="2487625"/>
          </a:xfrm>
          <a:prstGeom prst="rect">
            <a:avLst/>
          </a:prstGeom>
          <a:noFill/>
          <a:extLst>
            <a:ext uri="{909E8E84-426E-40DD-AFC4-6F175D3DCCD1}">
              <a14:hiddenFill xmlns:a14="http://schemas.microsoft.com/office/drawing/2010/main">
                <a:solidFill>
                  <a:srgbClr val="FFFFFF"/>
                </a:solidFill>
              </a14:hiddenFill>
            </a:ext>
          </a:extLst>
        </p:spPr>
      </p:pic>
      <p:pic>
        <p:nvPicPr>
          <p:cNvPr id="7" name="圖片 6">
            <a:extLst>
              <a:ext uri="{FF2B5EF4-FFF2-40B4-BE49-F238E27FC236}">
                <a16:creationId xmlns:a16="http://schemas.microsoft.com/office/drawing/2014/main" id="{128D3279-DC31-054A-9A1D-F36987C3A029}"/>
              </a:ext>
            </a:extLst>
          </p:cNvPr>
          <p:cNvPicPr>
            <a:picLocks noChangeAspect="1"/>
          </p:cNvPicPr>
          <p:nvPr/>
        </p:nvPicPr>
        <p:blipFill rotWithShape="1">
          <a:blip r:embed="rId4"/>
          <a:srcRect l="9199" t="32575" r="6016" b="239"/>
          <a:stretch/>
        </p:blipFill>
        <p:spPr>
          <a:xfrm>
            <a:off x="100519" y="3818159"/>
            <a:ext cx="1780009" cy="2504402"/>
          </a:xfrm>
          <a:prstGeom prst="rect">
            <a:avLst/>
          </a:prstGeom>
        </p:spPr>
      </p:pic>
      <p:graphicFrame>
        <p:nvGraphicFramePr>
          <p:cNvPr id="22" name="表格 21">
            <a:extLst>
              <a:ext uri="{FF2B5EF4-FFF2-40B4-BE49-F238E27FC236}">
                <a16:creationId xmlns:a16="http://schemas.microsoft.com/office/drawing/2014/main" id="{88860934-575B-4A4A-AB07-7D45D10F27B1}"/>
              </a:ext>
            </a:extLst>
          </p:cNvPr>
          <p:cNvGraphicFramePr>
            <a:graphicFrameLocks noGrp="1"/>
          </p:cNvGraphicFramePr>
          <p:nvPr>
            <p:extLst>
              <p:ext uri="{D42A27DB-BD31-4B8C-83A1-F6EECF244321}">
                <p14:modId xmlns:p14="http://schemas.microsoft.com/office/powerpoint/2010/main" val="3263590664"/>
              </p:ext>
            </p:extLst>
          </p:nvPr>
        </p:nvGraphicFramePr>
        <p:xfrm>
          <a:off x="10224256" y="3834496"/>
          <a:ext cx="1681200" cy="944880"/>
        </p:xfrm>
        <a:graphic>
          <a:graphicData uri="http://schemas.openxmlformats.org/drawingml/2006/table">
            <a:tbl>
              <a:tblPr firstRow="1" bandRow="1">
                <a:tableStyleId>{F2DE63D5-997A-4646-A377-4702673A728D}</a:tableStyleId>
              </a:tblPr>
              <a:tblGrid>
                <a:gridCol w="1681200">
                  <a:extLst>
                    <a:ext uri="{9D8B030D-6E8A-4147-A177-3AD203B41FA5}">
                      <a16:colId xmlns:a16="http://schemas.microsoft.com/office/drawing/2014/main" val="1218821896"/>
                    </a:ext>
                  </a:extLst>
                </a:gridCol>
              </a:tblGrid>
              <a:tr h="78651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400" b="0" dirty="0">
                          <a:solidFill>
                            <a:schemeClr val="tx1"/>
                          </a:solidFill>
                        </a:rPr>
                        <a:t>從</a:t>
                      </a:r>
                      <a:r>
                        <a:rPr lang="zh-CN" altLang="en-US" sz="1400" b="0" dirty="0">
                          <a:solidFill>
                            <a:schemeClr val="tx1"/>
                          </a:solidFill>
                        </a:rPr>
                        <a:t>一</a:t>
                      </a:r>
                      <a:r>
                        <a:rPr lang="zh-TW" altLang="en-US" sz="1400" b="0" dirty="0">
                          <a:solidFill>
                            <a:schemeClr val="tx1"/>
                          </a:solidFill>
                        </a:rPr>
                        <a:t>個帳戶</a:t>
                      </a:r>
                      <a:r>
                        <a:rPr lang="zh-CN" altLang="en-US" sz="1400" b="0" dirty="0">
                          <a:solidFill>
                            <a:schemeClr val="tx1"/>
                          </a:solidFill>
                        </a:rPr>
                        <a:t>管理所有</a:t>
                      </a:r>
                      <a:r>
                        <a:rPr lang="zh-TW" altLang="en-US" sz="1400" b="0" dirty="0">
                          <a:solidFill>
                            <a:schemeClr val="tx1"/>
                          </a:solidFill>
                        </a:rPr>
                        <a:t>帳戶，既使在不同銀行間轉帳也可快速輕鬆</a:t>
                      </a:r>
                      <a:endParaRPr lang="en-US" altLang="zh-CN" sz="1400" b="0" dirty="0">
                        <a:solidFill>
                          <a:schemeClr val="tx1"/>
                        </a:solidFill>
                      </a:endParaRPr>
                    </a:p>
                  </a:txBody>
                  <a:tcPr/>
                </a:tc>
                <a:extLst>
                  <a:ext uri="{0D108BD9-81ED-4DB2-BD59-A6C34878D82A}">
                    <a16:rowId xmlns:a16="http://schemas.microsoft.com/office/drawing/2014/main" val="4113597794"/>
                  </a:ext>
                </a:extLst>
              </a:tr>
            </a:tbl>
          </a:graphicData>
        </a:graphic>
      </p:graphicFrame>
      <p:sp>
        <p:nvSpPr>
          <p:cNvPr id="20" name="合併 19">
            <a:extLst>
              <a:ext uri="{FF2B5EF4-FFF2-40B4-BE49-F238E27FC236}">
                <a16:creationId xmlns:a16="http://schemas.microsoft.com/office/drawing/2014/main" id="{9DEDC722-F26F-4A4F-A9B9-EDAD7FFF7AF7}"/>
              </a:ext>
            </a:extLst>
          </p:cNvPr>
          <p:cNvSpPr/>
          <p:nvPr/>
        </p:nvSpPr>
        <p:spPr bwMode="auto">
          <a:xfrm>
            <a:off x="446415" y="3535763"/>
            <a:ext cx="1080819" cy="282396"/>
          </a:xfrm>
          <a:prstGeom prst="flowChartMerge">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40" tIns="91440" rIns="91440" bIns="91440" numCol="1" rtlCol="0" anchor="t" anchorCtr="0" compatLnSpc="1">
            <a:prstTxWarp prst="textNoShape">
              <a:avLst/>
            </a:prstTxWarp>
            <a:spAutoFit/>
          </a:bodyPr>
          <a:lstStyle/>
          <a:p>
            <a:pPr marL="0" marR="0" indent="0" algn="ctr" defTabSz="889000" rtl="0" eaLnBrk="1" fontAlgn="base" latinLnBrk="0" hangingPunct="1"/>
            <a:endParaRPr kumimoji="0" lang="zh-TW" altLang="en-US" sz="1400" b="0" i="0" u="none" strike="noStrike" cap="none" normalizeH="0" baseline="0" dirty="0">
              <a:solidFill>
                <a:schemeClr val="tx1"/>
              </a:solidFill>
              <a:effectLst/>
              <a:latin typeface="+mn-lt"/>
              <a:cs typeface="+mn-cs"/>
            </a:endParaRPr>
          </a:p>
        </p:txBody>
      </p:sp>
      <p:sp>
        <p:nvSpPr>
          <p:cNvPr id="27" name="Rectangle 4">
            <a:extLst>
              <a:ext uri="{FF2B5EF4-FFF2-40B4-BE49-F238E27FC236}">
                <a16:creationId xmlns:a16="http://schemas.microsoft.com/office/drawing/2014/main" id="{41D331A9-7DE6-A647-8A5F-43EAB2F826C1}"/>
              </a:ext>
            </a:extLst>
          </p:cNvPr>
          <p:cNvSpPr>
            <a:spLocks noChangeArrowheads="1"/>
          </p:cNvSpPr>
          <p:nvPr/>
        </p:nvSpPr>
        <p:spPr bwMode="gray">
          <a:xfrm>
            <a:off x="149677" y="1960324"/>
            <a:ext cx="1730851" cy="530225"/>
          </a:xfrm>
          <a:prstGeom prst="rect">
            <a:avLst/>
          </a:prstGeom>
          <a:solidFill>
            <a:srgbClr val="007167"/>
          </a:solidFill>
          <a:ln w="9525" algn="ctr">
            <a:solidFill>
              <a:schemeClr val="tx2"/>
            </a:solidFill>
            <a:miter lim="800000"/>
            <a:headEnd type="none" w="lg" len="lg"/>
            <a:tailEnd type="none" w="lg" len="lg"/>
          </a:ln>
        </p:spPr>
        <p:txBody>
          <a:bodyPr tIns="91440" bIns="91440" anchor="ctr"/>
          <a:lstStyle/>
          <a:p>
            <a:r>
              <a:rPr lang="zh-CN" altLang="en-US" sz="1600" b="1" dirty="0">
                <a:solidFill>
                  <a:schemeClr val="bg1"/>
                </a:solidFill>
              </a:rPr>
              <a:t>帳務整合</a:t>
            </a:r>
            <a:endParaRPr lang="zh-TW" altLang="en-US" sz="1600" b="1" dirty="0">
              <a:solidFill>
                <a:schemeClr val="bg1"/>
              </a:solidFill>
            </a:endParaRPr>
          </a:p>
        </p:txBody>
      </p:sp>
      <p:sp>
        <p:nvSpPr>
          <p:cNvPr id="31" name="Rectangle 8">
            <a:extLst>
              <a:ext uri="{FF2B5EF4-FFF2-40B4-BE49-F238E27FC236}">
                <a16:creationId xmlns:a16="http://schemas.microsoft.com/office/drawing/2014/main" id="{6CBFE40F-0D39-A34F-AAA3-EF3685E8C2AB}"/>
              </a:ext>
            </a:extLst>
          </p:cNvPr>
          <p:cNvSpPr>
            <a:spLocks noChangeArrowheads="1"/>
          </p:cNvSpPr>
          <p:nvPr/>
        </p:nvSpPr>
        <p:spPr bwMode="gray">
          <a:xfrm>
            <a:off x="149677" y="2506726"/>
            <a:ext cx="1730851" cy="1007270"/>
          </a:xfrm>
          <a:prstGeom prst="rect">
            <a:avLst/>
          </a:prstGeom>
          <a:solidFill>
            <a:schemeClr val="accent1"/>
          </a:solidFill>
          <a:ln w="9525" algn="ctr">
            <a:solidFill>
              <a:schemeClr val="accent1"/>
            </a:solidFill>
            <a:prstDash val="solid"/>
            <a:miter lim="800000"/>
            <a:headEnd type="none" w="lg" len="lg"/>
            <a:tailEnd type="none" w="lg" len="lg"/>
          </a:ln>
        </p:spPr>
        <p:txBody>
          <a:bodyPr tIns="91440" bIns="91440" anchorCtr="0"/>
          <a:lstStyle/>
          <a:p>
            <a:pPr algn="l"/>
            <a:r>
              <a:rPr lang="zh-CN" altLang="en-US" dirty="0"/>
              <a:t>可管理個人於各銀行之所有</a:t>
            </a:r>
            <a:r>
              <a:rPr lang="zh-TW" altLang="en-US" dirty="0"/>
              <a:t>帳戶、投資及帳單，建置個人完整財務視圖</a:t>
            </a:r>
            <a:endParaRPr lang="en-US" altLang="zh-CN" dirty="0"/>
          </a:p>
          <a:p>
            <a:pPr algn="l"/>
            <a:endParaRPr lang="en-US" sz="1400" dirty="0">
              <a:solidFill>
                <a:srgbClr val="000000"/>
              </a:solidFill>
              <a:latin typeface="+mn-lt"/>
            </a:endParaRPr>
          </a:p>
        </p:txBody>
      </p:sp>
      <p:grpSp>
        <p:nvGrpSpPr>
          <p:cNvPr id="26" name="群組 25">
            <a:extLst>
              <a:ext uri="{FF2B5EF4-FFF2-40B4-BE49-F238E27FC236}">
                <a16:creationId xmlns:a16="http://schemas.microsoft.com/office/drawing/2014/main" id="{10A85F15-C4E0-2446-94F7-C15CC363C9E4}"/>
              </a:ext>
            </a:extLst>
          </p:cNvPr>
          <p:cNvGrpSpPr/>
          <p:nvPr/>
        </p:nvGrpSpPr>
        <p:grpSpPr>
          <a:xfrm>
            <a:off x="2043901" y="1976501"/>
            <a:ext cx="1730851" cy="1553672"/>
            <a:chOff x="1980401" y="1976501"/>
            <a:chExt cx="1730851" cy="1553672"/>
          </a:xfrm>
        </p:grpSpPr>
        <p:sp>
          <p:nvSpPr>
            <p:cNvPr id="32" name="Rectangle 4">
              <a:extLst>
                <a:ext uri="{FF2B5EF4-FFF2-40B4-BE49-F238E27FC236}">
                  <a16:creationId xmlns:a16="http://schemas.microsoft.com/office/drawing/2014/main" id="{FEF501E0-0B92-334B-B3C5-CB7A6D47BBD3}"/>
                </a:ext>
              </a:extLst>
            </p:cNvPr>
            <p:cNvSpPr>
              <a:spLocks noChangeArrowheads="1"/>
            </p:cNvSpPr>
            <p:nvPr/>
          </p:nvSpPr>
          <p:spPr bwMode="gray">
            <a:xfrm>
              <a:off x="1980401" y="1976501"/>
              <a:ext cx="1730851" cy="530225"/>
            </a:xfrm>
            <a:prstGeom prst="rect">
              <a:avLst/>
            </a:prstGeom>
            <a:solidFill>
              <a:srgbClr val="007167"/>
            </a:solidFill>
            <a:ln w="9525" algn="ctr">
              <a:solidFill>
                <a:schemeClr val="tx2"/>
              </a:solidFill>
              <a:miter lim="800000"/>
              <a:headEnd type="none" w="lg" len="lg"/>
              <a:tailEnd type="none" w="lg" len="lg"/>
            </a:ln>
          </p:spPr>
          <p:txBody>
            <a:bodyPr tIns="91440" bIns="91440" anchor="ctr"/>
            <a:lstStyle/>
            <a:p>
              <a:r>
                <a:rPr lang="zh-CN" altLang="en-US" sz="1600" b="1" dirty="0">
                  <a:solidFill>
                    <a:schemeClr val="bg1"/>
                  </a:solidFill>
                </a:rPr>
                <a:t>輕鬆節流</a:t>
              </a:r>
              <a:r>
                <a:rPr lang="zh-TW" altLang="en-US" sz="1600" b="1" dirty="0">
                  <a:solidFill>
                    <a:schemeClr val="bg1"/>
                  </a:solidFill>
                </a:rPr>
                <a:t> </a:t>
              </a:r>
            </a:p>
          </p:txBody>
        </p:sp>
        <p:sp>
          <p:nvSpPr>
            <p:cNvPr id="33" name="Rectangle 8">
              <a:extLst>
                <a:ext uri="{FF2B5EF4-FFF2-40B4-BE49-F238E27FC236}">
                  <a16:creationId xmlns:a16="http://schemas.microsoft.com/office/drawing/2014/main" id="{16A17F6F-747E-5042-B156-68B022752F66}"/>
                </a:ext>
              </a:extLst>
            </p:cNvPr>
            <p:cNvSpPr>
              <a:spLocks noChangeArrowheads="1"/>
            </p:cNvSpPr>
            <p:nvPr/>
          </p:nvSpPr>
          <p:spPr bwMode="gray">
            <a:xfrm>
              <a:off x="1980401" y="2522903"/>
              <a:ext cx="1730851" cy="1007270"/>
            </a:xfrm>
            <a:prstGeom prst="rect">
              <a:avLst/>
            </a:prstGeom>
            <a:solidFill>
              <a:schemeClr val="accent1"/>
            </a:solidFill>
            <a:ln w="9525" algn="ctr">
              <a:solidFill>
                <a:schemeClr val="accent1"/>
              </a:solidFill>
              <a:prstDash val="solid"/>
              <a:miter lim="800000"/>
              <a:headEnd type="none" w="lg" len="lg"/>
              <a:tailEnd type="none" w="lg" len="lg"/>
            </a:ln>
          </p:spPr>
          <p:txBody>
            <a:bodyPr tIns="91440" bIns="91440" anchorCtr="0"/>
            <a:lstStyle/>
            <a:p>
              <a:pPr algn="l"/>
              <a:r>
                <a:rPr lang="zh-TW" altLang="en-US" dirty="0"/>
                <a:t>一鍵即可輕鬆取消不必要的訂閱花費 </a:t>
              </a:r>
              <a:endParaRPr lang="en-US" sz="1400" dirty="0">
                <a:solidFill>
                  <a:srgbClr val="000000"/>
                </a:solidFill>
                <a:latin typeface="+mn-lt"/>
              </a:endParaRPr>
            </a:p>
          </p:txBody>
        </p:sp>
      </p:grpSp>
      <p:sp>
        <p:nvSpPr>
          <p:cNvPr id="34" name="Rectangle 4">
            <a:extLst>
              <a:ext uri="{FF2B5EF4-FFF2-40B4-BE49-F238E27FC236}">
                <a16:creationId xmlns:a16="http://schemas.microsoft.com/office/drawing/2014/main" id="{6376C4FA-A0CA-114C-AB8B-0A624C152B41}"/>
              </a:ext>
            </a:extLst>
          </p:cNvPr>
          <p:cNvSpPr>
            <a:spLocks noChangeArrowheads="1"/>
          </p:cNvSpPr>
          <p:nvPr/>
        </p:nvSpPr>
        <p:spPr bwMode="gray">
          <a:xfrm>
            <a:off x="3959678" y="1976501"/>
            <a:ext cx="1730851" cy="530225"/>
          </a:xfrm>
          <a:prstGeom prst="rect">
            <a:avLst/>
          </a:prstGeom>
          <a:solidFill>
            <a:srgbClr val="007167"/>
          </a:solidFill>
          <a:ln w="9525" algn="ctr">
            <a:solidFill>
              <a:schemeClr val="tx2"/>
            </a:solidFill>
            <a:miter lim="800000"/>
            <a:headEnd type="none" w="lg" len="lg"/>
            <a:tailEnd type="none" w="lg" len="lg"/>
          </a:ln>
        </p:spPr>
        <p:txBody>
          <a:bodyPr tIns="91440" bIns="91440" anchor="ctr"/>
          <a:lstStyle/>
          <a:p>
            <a:r>
              <a:rPr lang="zh-CN" altLang="en-US" sz="1600" b="1" dirty="0">
                <a:solidFill>
                  <a:schemeClr val="bg1"/>
                </a:solidFill>
              </a:rPr>
              <a:t>帳單優惠</a:t>
            </a:r>
            <a:r>
              <a:rPr lang="zh-TW" altLang="en-US" sz="1600" b="1" dirty="0">
                <a:solidFill>
                  <a:schemeClr val="bg1"/>
                </a:solidFill>
              </a:rPr>
              <a:t> </a:t>
            </a:r>
          </a:p>
        </p:txBody>
      </p:sp>
      <p:sp>
        <p:nvSpPr>
          <p:cNvPr id="35" name="Rectangle 8">
            <a:extLst>
              <a:ext uri="{FF2B5EF4-FFF2-40B4-BE49-F238E27FC236}">
                <a16:creationId xmlns:a16="http://schemas.microsoft.com/office/drawing/2014/main" id="{C06928A3-2CA3-3449-9964-A1289BD4D9D9}"/>
              </a:ext>
            </a:extLst>
          </p:cNvPr>
          <p:cNvSpPr>
            <a:spLocks noChangeArrowheads="1"/>
          </p:cNvSpPr>
          <p:nvPr/>
        </p:nvSpPr>
        <p:spPr bwMode="gray">
          <a:xfrm>
            <a:off x="3959678" y="2522903"/>
            <a:ext cx="1730851" cy="1007270"/>
          </a:xfrm>
          <a:prstGeom prst="rect">
            <a:avLst/>
          </a:prstGeom>
          <a:solidFill>
            <a:schemeClr val="accent1"/>
          </a:solidFill>
          <a:ln w="9525" algn="ctr">
            <a:solidFill>
              <a:schemeClr val="accent1"/>
            </a:solidFill>
            <a:prstDash val="solid"/>
            <a:miter lim="800000"/>
            <a:headEnd type="none" w="lg" len="lg"/>
            <a:tailEnd type="none" w="lg" len="lg"/>
          </a:ln>
        </p:spPr>
        <p:txBody>
          <a:bodyPr tIns="91440" bIns="91440" anchorCtr="0"/>
          <a:lstStyle/>
          <a:p>
            <a:pPr algn="l"/>
            <a:r>
              <a:rPr lang="en-US" altLang="zh-TW" dirty="0">
                <a:latin typeface="微軟正黑體" panose="020B0604030504040204" pitchFamily="34" charset="-120"/>
                <a:ea typeface="微軟正黑體" panose="020B0604030504040204" pitchFamily="34" charset="-120"/>
              </a:rPr>
              <a:t>Clarity Money</a:t>
            </a:r>
            <a:r>
              <a:rPr lang="zh-CN" altLang="en-US" dirty="0">
                <a:latin typeface="微軟正黑體" panose="020B0604030504040204" pitchFamily="34" charset="-120"/>
                <a:ea typeface="微軟正黑體" panose="020B0604030504040204" pitchFamily="34" charset="-120"/>
              </a:rPr>
              <a:t>協助與帳單債權人協商，降低帳單金額</a:t>
            </a:r>
            <a:endParaRPr lang="en-US" sz="1400" dirty="0">
              <a:solidFill>
                <a:srgbClr val="000000"/>
              </a:solidFill>
              <a:latin typeface="+mn-lt"/>
            </a:endParaRPr>
          </a:p>
        </p:txBody>
      </p:sp>
      <p:sp>
        <p:nvSpPr>
          <p:cNvPr id="37" name="合併 36">
            <a:extLst>
              <a:ext uri="{FF2B5EF4-FFF2-40B4-BE49-F238E27FC236}">
                <a16:creationId xmlns:a16="http://schemas.microsoft.com/office/drawing/2014/main" id="{ACB4D57C-197E-BA4B-B3AC-65BFA15A5D23}"/>
              </a:ext>
            </a:extLst>
          </p:cNvPr>
          <p:cNvSpPr/>
          <p:nvPr/>
        </p:nvSpPr>
        <p:spPr bwMode="auto">
          <a:xfrm>
            <a:off x="2343658" y="3552100"/>
            <a:ext cx="1080819" cy="282396"/>
          </a:xfrm>
          <a:prstGeom prst="flowChartMerge">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40" tIns="91440" rIns="91440" bIns="91440" numCol="1" rtlCol="0" anchor="t" anchorCtr="0" compatLnSpc="1">
            <a:prstTxWarp prst="textNoShape">
              <a:avLst/>
            </a:prstTxWarp>
            <a:spAutoFit/>
          </a:bodyPr>
          <a:lstStyle/>
          <a:p>
            <a:pPr marL="0" marR="0" indent="0" algn="ctr" defTabSz="889000" rtl="0" eaLnBrk="1" fontAlgn="base" latinLnBrk="0" hangingPunct="1"/>
            <a:endParaRPr kumimoji="0" lang="zh-TW" altLang="en-US" sz="1400" b="0" i="0" u="none" strike="noStrike" cap="none" normalizeH="0" baseline="0" dirty="0">
              <a:solidFill>
                <a:schemeClr val="tx1"/>
              </a:solidFill>
              <a:effectLst/>
              <a:latin typeface="+mn-lt"/>
              <a:cs typeface="+mn-cs"/>
            </a:endParaRPr>
          </a:p>
        </p:txBody>
      </p:sp>
      <p:sp>
        <p:nvSpPr>
          <p:cNvPr id="38" name="合併 37">
            <a:extLst>
              <a:ext uri="{FF2B5EF4-FFF2-40B4-BE49-F238E27FC236}">
                <a16:creationId xmlns:a16="http://schemas.microsoft.com/office/drawing/2014/main" id="{CDEED320-23DD-ED47-8126-A1EB8A187868}"/>
              </a:ext>
            </a:extLst>
          </p:cNvPr>
          <p:cNvSpPr/>
          <p:nvPr/>
        </p:nvSpPr>
        <p:spPr bwMode="auto">
          <a:xfrm>
            <a:off x="4256061" y="3552100"/>
            <a:ext cx="1080819" cy="282396"/>
          </a:xfrm>
          <a:prstGeom prst="flowChartMerge">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40" tIns="91440" rIns="91440" bIns="91440" numCol="1" rtlCol="0" anchor="t" anchorCtr="0" compatLnSpc="1">
            <a:prstTxWarp prst="textNoShape">
              <a:avLst/>
            </a:prstTxWarp>
            <a:spAutoFit/>
          </a:bodyPr>
          <a:lstStyle/>
          <a:p>
            <a:pPr marL="0" marR="0" indent="0" algn="ctr" defTabSz="889000" rtl="0" eaLnBrk="1" fontAlgn="base" latinLnBrk="0" hangingPunct="1"/>
            <a:endParaRPr kumimoji="0" lang="zh-TW" altLang="en-US" sz="1400" b="0" i="0" u="none" strike="noStrike" cap="none" normalizeH="0" baseline="0" dirty="0">
              <a:solidFill>
                <a:schemeClr val="tx1"/>
              </a:solidFill>
              <a:effectLst/>
              <a:latin typeface="+mn-lt"/>
              <a:cs typeface="+mn-cs"/>
            </a:endParaRPr>
          </a:p>
        </p:txBody>
      </p:sp>
      <p:sp>
        <p:nvSpPr>
          <p:cNvPr id="39" name="Rectangle 4">
            <a:extLst>
              <a:ext uri="{FF2B5EF4-FFF2-40B4-BE49-F238E27FC236}">
                <a16:creationId xmlns:a16="http://schemas.microsoft.com/office/drawing/2014/main" id="{B649A310-134D-9C43-8999-469695464F1B}"/>
              </a:ext>
            </a:extLst>
          </p:cNvPr>
          <p:cNvSpPr>
            <a:spLocks noChangeArrowheads="1"/>
          </p:cNvSpPr>
          <p:nvPr/>
        </p:nvSpPr>
        <p:spPr bwMode="gray">
          <a:xfrm>
            <a:off x="5938955" y="1953978"/>
            <a:ext cx="1730851" cy="530225"/>
          </a:xfrm>
          <a:prstGeom prst="rect">
            <a:avLst/>
          </a:prstGeom>
          <a:solidFill>
            <a:srgbClr val="007167"/>
          </a:solidFill>
          <a:ln w="9525" algn="ctr">
            <a:solidFill>
              <a:schemeClr val="tx2"/>
            </a:solidFill>
            <a:miter lim="800000"/>
            <a:headEnd type="none" w="lg" len="lg"/>
            <a:tailEnd type="none" w="lg" len="lg"/>
          </a:ln>
        </p:spPr>
        <p:txBody>
          <a:bodyPr tIns="91440" bIns="91440" anchor="ctr"/>
          <a:lstStyle/>
          <a:p>
            <a:r>
              <a:rPr lang="zh-TW" altLang="en-US" sz="1600" b="1" dirty="0">
                <a:solidFill>
                  <a:schemeClr val="bg1"/>
                </a:solidFill>
              </a:rPr>
              <a:t>自動儲蓄</a:t>
            </a:r>
          </a:p>
        </p:txBody>
      </p:sp>
      <p:sp>
        <p:nvSpPr>
          <p:cNvPr id="40" name="Rectangle 8">
            <a:extLst>
              <a:ext uri="{FF2B5EF4-FFF2-40B4-BE49-F238E27FC236}">
                <a16:creationId xmlns:a16="http://schemas.microsoft.com/office/drawing/2014/main" id="{2ED89ED9-1BC8-6142-99D6-DD29F63CA552}"/>
              </a:ext>
            </a:extLst>
          </p:cNvPr>
          <p:cNvSpPr>
            <a:spLocks noChangeArrowheads="1"/>
          </p:cNvSpPr>
          <p:nvPr/>
        </p:nvSpPr>
        <p:spPr bwMode="gray">
          <a:xfrm>
            <a:off x="5938955" y="2500380"/>
            <a:ext cx="1730851" cy="1007270"/>
          </a:xfrm>
          <a:prstGeom prst="rect">
            <a:avLst/>
          </a:prstGeom>
          <a:solidFill>
            <a:schemeClr val="accent1"/>
          </a:solidFill>
          <a:ln w="9525" algn="ctr">
            <a:solidFill>
              <a:schemeClr val="accent1"/>
            </a:solidFill>
            <a:prstDash val="solid"/>
            <a:miter lim="800000"/>
            <a:headEnd type="none" w="lg" len="lg"/>
            <a:tailEnd type="none" w="lg" len="lg"/>
          </a:ln>
        </p:spPr>
        <p:txBody>
          <a:bodyPr tIns="91440" bIns="91440" anchorCtr="0"/>
          <a:lstStyle/>
          <a:p>
            <a:pPr algn="l"/>
            <a:r>
              <a:rPr lang="zh-TW" altLang="en-US" dirty="0"/>
              <a:t>自動連結</a:t>
            </a:r>
            <a:r>
              <a:rPr lang="en-US" altLang="zh-CN" dirty="0"/>
              <a:t>FDIC</a:t>
            </a:r>
            <a:r>
              <a:rPr lang="zh-CN" altLang="en-US" dirty="0"/>
              <a:t>保</a:t>
            </a:r>
            <a:r>
              <a:rPr lang="zh-TW" altLang="en-US" dirty="0"/>
              <a:t>險銀行帳戶，設置自動存款</a:t>
            </a:r>
            <a:endParaRPr lang="en-US" sz="1400" dirty="0">
              <a:solidFill>
                <a:srgbClr val="000000"/>
              </a:solidFill>
              <a:latin typeface="+mn-lt"/>
            </a:endParaRPr>
          </a:p>
        </p:txBody>
      </p:sp>
      <p:sp>
        <p:nvSpPr>
          <p:cNvPr id="41" name="合併 40">
            <a:extLst>
              <a:ext uri="{FF2B5EF4-FFF2-40B4-BE49-F238E27FC236}">
                <a16:creationId xmlns:a16="http://schemas.microsoft.com/office/drawing/2014/main" id="{5FC1707D-D9A4-7445-9F5E-93B5F08E909C}"/>
              </a:ext>
            </a:extLst>
          </p:cNvPr>
          <p:cNvSpPr/>
          <p:nvPr/>
        </p:nvSpPr>
        <p:spPr bwMode="auto">
          <a:xfrm>
            <a:off x="6235338" y="3529577"/>
            <a:ext cx="1080819" cy="282396"/>
          </a:xfrm>
          <a:prstGeom prst="flowChartMerge">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40" tIns="91440" rIns="91440" bIns="91440" numCol="1" rtlCol="0" anchor="t" anchorCtr="0" compatLnSpc="1">
            <a:prstTxWarp prst="textNoShape">
              <a:avLst/>
            </a:prstTxWarp>
            <a:spAutoFit/>
          </a:bodyPr>
          <a:lstStyle/>
          <a:p>
            <a:pPr marL="0" marR="0" indent="0" algn="ctr" defTabSz="889000" rtl="0" eaLnBrk="1" fontAlgn="base" latinLnBrk="0" hangingPunct="1"/>
            <a:endParaRPr kumimoji="0" lang="zh-TW" altLang="en-US" sz="1400" b="0" i="0" u="none" strike="noStrike" cap="none" normalizeH="0" baseline="0" dirty="0">
              <a:solidFill>
                <a:schemeClr val="tx1"/>
              </a:solidFill>
              <a:effectLst/>
              <a:latin typeface="+mn-lt"/>
              <a:cs typeface="+mn-cs"/>
            </a:endParaRPr>
          </a:p>
        </p:txBody>
      </p:sp>
      <p:sp>
        <p:nvSpPr>
          <p:cNvPr id="42" name="Rectangle 4">
            <a:extLst>
              <a:ext uri="{FF2B5EF4-FFF2-40B4-BE49-F238E27FC236}">
                <a16:creationId xmlns:a16="http://schemas.microsoft.com/office/drawing/2014/main" id="{0FCFC952-5AEA-8B41-A0FD-B358F9F234B5}"/>
              </a:ext>
            </a:extLst>
          </p:cNvPr>
          <p:cNvSpPr>
            <a:spLocks noChangeArrowheads="1"/>
          </p:cNvSpPr>
          <p:nvPr/>
        </p:nvSpPr>
        <p:spPr bwMode="gray">
          <a:xfrm>
            <a:off x="7942972" y="1951101"/>
            <a:ext cx="1730851" cy="530225"/>
          </a:xfrm>
          <a:prstGeom prst="rect">
            <a:avLst/>
          </a:prstGeom>
          <a:solidFill>
            <a:srgbClr val="007167"/>
          </a:solidFill>
          <a:ln w="9525" algn="ctr">
            <a:solidFill>
              <a:schemeClr val="tx2"/>
            </a:solidFill>
            <a:miter lim="800000"/>
            <a:headEnd type="none" w="lg" len="lg"/>
            <a:tailEnd type="none" w="lg" len="lg"/>
          </a:ln>
        </p:spPr>
        <p:txBody>
          <a:bodyPr tIns="91440" bIns="91440" anchor="ctr"/>
          <a:lstStyle/>
          <a:p>
            <a:r>
              <a:rPr lang="zh-CN" altLang="en-US" sz="1600" b="1" dirty="0">
                <a:solidFill>
                  <a:schemeClr val="bg1"/>
                </a:solidFill>
              </a:rPr>
              <a:t>即時分析</a:t>
            </a:r>
            <a:r>
              <a:rPr lang="zh-TW" altLang="en-US" sz="1600" b="1" dirty="0">
                <a:solidFill>
                  <a:schemeClr val="bg1"/>
                </a:solidFill>
              </a:rPr>
              <a:t>  </a:t>
            </a:r>
          </a:p>
        </p:txBody>
      </p:sp>
      <p:sp>
        <p:nvSpPr>
          <p:cNvPr id="43" name="Rectangle 8">
            <a:extLst>
              <a:ext uri="{FF2B5EF4-FFF2-40B4-BE49-F238E27FC236}">
                <a16:creationId xmlns:a16="http://schemas.microsoft.com/office/drawing/2014/main" id="{EC92076B-04C3-5D45-A0F3-59E0E698FA6E}"/>
              </a:ext>
            </a:extLst>
          </p:cNvPr>
          <p:cNvSpPr>
            <a:spLocks noChangeArrowheads="1"/>
          </p:cNvSpPr>
          <p:nvPr/>
        </p:nvSpPr>
        <p:spPr bwMode="gray">
          <a:xfrm>
            <a:off x="7942972" y="2497503"/>
            <a:ext cx="1730851" cy="1007270"/>
          </a:xfrm>
          <a:prstGeom prst="rect">
            <a:avLst/>
          </a:prstGeom>
          <a:solidFill>
            <a:schemeClr val="accent1"/>
          </a:solidFill>
          <a:ln w="9525" algn="ctr">
            <a:solidFill>
              <a:schemeClr val="accent1"/>
            </a:solidFill>
            <a:prstDash val="solid"/>
            <a:miter lim="800000"/>
            <a:headEnd type="none" w="lg" len="lg"/>
            <a:tailEnd type="none" w="lg" len="lg"/>
          </a:ln>
        </p:spPr>
        <p:txBody>
          <a:bodyPr tIns="91440" bIns="91440" anchorCtr="0"/>
          <a:lstStyle/>
          <a:p>
            <a:pPr algn="l"/>
            <a:r>
              <a:rPr lang="zh-TW" altLang="en-US" dirty="0"/>
              <a:t>儀錶板即時呈現當下財務狀況及消費結構</a:t>
            </a:r>
            <a:endParaRPr lang="en-US" altLang="zh-TW" dirty="0"/>
          </a:p>
        </p:txBody>
      </p:sp>
      <p:sp>
        <p:nvSpPr>
          <p:cNvPr id="44" name="合併 43">
            <a:extLst>
              <a:ext uri="{FF2B5EF4-FFF2-40B4-BE49-F238E27FC236}">
                <a16:creationId xmlns:a16="http://schemas.microsoft.com/office/drawing/2014/main" id="{5473351C-DC43-5644-9052-C737501A5A36}"/>
              </a:ext>
            </a:extLst>
          </p:cNvPr>
          <p:cNvSpPr/>
          <p:nvPr/>
        </p:nvSpPr>
        <p:spPr bwMode="auto">
          <a:xfrm>
            <a:off x="8239355" y="3526700"/>
            <a:ext cx="1080819" cy="282396"/>
          </a:xfrm>
          <a:prstGeom prst="flowChartMerge">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40" tIns="91440" rIns="91440" bIns="91440" numCol="1" rtlCol="0" anchor="t" anchorCtr="0" compatLnSpc="1">
            <a:prstTxWarp prst="textNoShape">
              <a:avLst/>
            </a:prstTxWarp>
            <a:spAutoFit/>
          </a:bodyPr>
          <a:lstStyle/>
          <a:p>
            <a:pPr marL="0" marR="0" indent="0" algn="ctr" defTabSz="889000" rtl="0" eaLnBrk="1" fontAlgn="base" latinLnBrk="0" hangingPunct="1"/>
            <a:endParaRPr kumimoji="0" lang="zh-TW" altLang="en-US" sz="1400" b="0" i="0" u="none" strike="noStrike" cap="none" normalizeH="0" baseline="0" dirty="0">
              <a:solidFill>
                <a:schemeClr val="tx1"/>
              </a:solidFill>
              <a:effectLst/>
              <a:latin typeface="+mn-lt"/>
              <a:cs typeface="+mn-cs"/>
            </a:endParaRPr>
          </a:p>
        </p:txBody>
      </p:sp>
      <p:sp>
        <p:nvSpPr>
          <p:cNvPr id="45" name="文字方塊 44">
            <a:extLst>
              <a:ext uri="{FF2B5EF4-FFF2-40B4-BE49-F238E27FC236}">
                <a16:creationId xmlns:a16="http://schemas.microsoft.com/office/drawing/2014/main" id="{DDCD9D2F-9268-9540-A0F9-957844B9F826}"/>
              </a:ext>
            </a:extLst>
          </p:cNvPr>
          <p:cNvSpPr txBox="1"/>
          <p:nvPr/>
        </p:nvSpPr>
        <p:spPr>
          <a:xfrm>
            <a:off x="190119" y="1236799"/>
            <a:ext cx="1656000" cy="369332"/>
          </a:xfrm>
          <a:prstGeom prst="rect">
            <a:avLst/>
          </a:prstGeom>
          <a:solidFill>
            <a:srgbClr val="C10307"/>
          </a:solidFill>
        </p:spPr>
        <p:txBody>
          <a:bodyPr wrap="square" rtlCol="0" anchor="ctr">
            <a:spAutoFit/>
          </a:bodyPr>
          <a:lstStyle/>
          <a:p>
            <a:r>
              <a:rPr kumimoji="1" lang="en-US" altLang="zh-TW" sz="18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Pain Point</a:t>
            </a:r>
            <a:endParaRPr kumimoji="1" lang="zh-TW" altLang="en-US" sz="1800"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mn-lt"/>
            </a:endParaRPr>
          </a:p>
        </p:txBody>
      </p:sp>
      <p:pic>
        <p:nvPicPr>
          <p:cNvPr id="29" name="圖形 28" descr="VideoCamera">
            <a:hlinkClick r:id="rId5"/>
            <a:extLst>
              <a:ext uri="{FF2B5EF4-FFF2-40B4-BE49-F238E27FC236}">
                <a16:creationId xmlns:a16="http://schemas.microsoft.com/office/drawing/2014/main" id="{21B0BB61-4018-604F-A7E3-38554FAB5C52}"/>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9042289" y="187011"/>
            <a:ext cx="631534" cy="631534"/>
          </a:xfrm>
          <a:prstGeom prst="rect">
            <a:avLst/>
          </a:prstGeom>
        </p:spPr>
      </p:pic>
    </p:spTree>
    <p:extLst>
      <p:ext uri="{BB962C8B-B14F-4D97-AF65-F5344CB8AC3E}">
        <p14:creationId xmlns:p14="http://schemas.microsoft.com/office/powerpoint/2010/main" val="42361732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8" name="Picture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376299" y="242888"/>
            <a:ext cx="1577561" cy="5948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矩形 1">
            <a:extLst>
              <a:ext uri="{FF2B5EF4-FFF2-40B4-BE49-F238E27FC236}">
                <a16:creationId xmlns:a16="http://schemas.microsoft.com/office/drawing/2014/main" id="{763C185F-E26A-3B47-8E03-01DFBB4FFD4A}"/>
              </a:ext>
            </a:extLst>
          </p:cNvPr>
          <p:cNvSpPr/>
          <p:nvPr/>
        </p:nvSpPr>
        <p:spPr>
          <a:xfrm>
            <a:off x="1016000" y="2229416"/>
            <a:ext cx="4953000" cy="2246769"/>
          </a:xfrm>
          <a:prstGeom prst="rect">
            <a:avLst/>
          </a:prstGeom>
        </p:spPr>
        <p:txBody>
          <a:bodyPr>
            <a:spAutoFit/>
          </a:bodyPr>
          <a:lstStyle/>
          <a:p>
            <a:r>
              <a:rPr lang="en" altLang="zh-TW" dirty="0"/>
              <a:t>Affirm </a:t>
            </a:r>
            <a:r>
              <a:rPr lang="zh-TW" altLang="en-US" dirty="0"/>
              <a:t>成立於 </a:t>
            </a:r>
            <a:r>
              <a:rPr lang="en-US" altLang="zh-TW" dirty="0"/>
              <a:t>2012 </a:t>
            </a:r>
            <a:r>
              <a:rPr lang="zh-TW" altLang="en-US" dirty="0"/>
              <a:t>年，總部位於加州舊金山市，由 </a:t>
            </a:r>
            <a:r>
              <a:rPr lang="en" altLang="zh-TW" dirty="0"/>
              <a:t>PayPal </a:t>
            </a:r>
            <a:r>
              <a:rPr lang="zh-TW" altLang="en-US" dirty="0"/>
              <a:t>創始人 </a:t>
            </a:r>
            <a:r>
              <a:rPr lang="en" altLang="zh-TW" dirty="0"/>
              <a:t>Max </a:t>
            </a:r>
            <a:r>
              <a:rPr lang="en" altLang="zh-TW" dirty="0" err="1"/>
              <a:t>Levchin</a:t>
            </a:r>
            <a:r>
              <a:rPr lang="en" altLang="zh-TW" dirty="0"/>
              <a:t> </a:t>
            </a:r>
            <a:r>
              <a:rPr lang="zh-TW" altLang="en-US" dirty="0"/>
              <a:t>創辦。</a:t>
            </a:r>
            <a:r>
              <a:rPr lang="en" altLang="zh-TW" dirty="0"/>
              <a:t>Affirm </a:t>
            </a:r>
            <a:r>
              <a:rPr lang="zh-TW" altLang="en-US" dirty="0"/>
              <a:t>為消費者提供線上購物分期貸款的金融服務，利用 演算法判斷貸款申請者的信用，快速核貸，並提供電子帳務服務，主動提 醒繳款時間。</a:t>
            </a:r>
            <a:r>
              <a:rPr lang="en" altLang="zh-TW" dirty="0"/>
              <a:t>Affirm </a:t>
            </a:r>
            <a:r>
              <a:rPr lang="zh-TW" altLang="en-US" dirty="0"/>
              <a:t>服務模式不再拘泥於標準的信用額度消費，平台會為 符合標準的用戶墊付消費金額，消費者再以帶息每月分期還款。</a:t>
            </a:r>
            <a:r>
              <a:rPr lang="en" altLang="zh-TW" dirty="0"/>
              <a:t>CB Insights </a:t>
            </a:r>
            <a:r>
              <a:rPr lang="zh-TW" altLang="en-US" dirty="0"/>
              <a:t>稱其有助於促進消費模式的轉變，擴大市場規模，提升消費者購物幸福感。 </a:t>
            </a:r>
            <a:r>
              <a:rPr lang="en" altLang="zh-TW" dirty="0" err="1"/>
              <a:t>Levchin</a:t>
            </a:r>
            <a:r>
              <a:rPr lang="en" altLang="zh-TW" dirty="0"/>
              <a:t> </a:t>
            </a:r>
            <a:r>
              <a:rPr lang="zh-TW" altLang="en-US" dirty="0"/>
              <a:t>表示，他們將開發教育工具來幫助人們管理好財務狀況。目前已 完成 </a:t>
            </a:r>
            <a:r>
              <a:rPr lang="en" altLang="zh-TW" dirty="0"/>
              <a:t>E </a:t>
            </a:r>
            <a:r>
              <a:rPr lang="zh-TW" altLang="en-US" dirty="0"/>
              <a:t>輪 </a:t>
            </a:r>
            <a:r>
              <a:rPr lang="en-US" altLang="zh-TW" dirty="0"/>
              <a:t>2 </a:t>
            </a:r>
            <a:r>
              <a:rPr lang="zh-TW" altLang="en-US" dirty="0"/>
              <a:t>億美元的募資，累計獲投 </a:t>
            </a:r>
            <a:r>
              <a:rPr lang="en-US" altLang="zh-TW" dirty="0"/>
              <a:t>7.2 </a:t>
            </a:r>
            <a:r>
              <a:rPr lang="zh-TW" altLang="en-US" dirty="0"/>
              <a:t>億美元。</a:t>
            </a:r>
          </a:p>
        </p:txBody>
      </p:sp>
      <p:sp>
        <p:nvSpPr>
          <p:cNvPr id="5" name="矩形 4">
            <a:extLst>
              <a:ext uri="{FF2B5EF4-FFF2-40B4-BE49-F238E27FC236}">
                <a16:creationId xmlns:a16="http://schemas.microsoft.com/office/drawing/2014/main" id="{A6B3DEF2-6661-6C41-B115-F294E0AB80C8}"/>
              </a:ext>
            </a:extLst>
          </p:cNvPr>
          <p:cNvSpPr/>
          <p:nvPr/>
        </p:nvSpPr>
        <p:spPr>
          <a:xfrm>
            <a:off x="1016000" y="4486583"/>
            <a:ext cx="4953000" cy="954107"/>
          </a:xfrm>
          <a:prstGeom prst="rect">
            <a:avLst/>
          </a:prstGeom>
        </p:spPr>
        <p:txBody>
          <a:bodyPr>
            <a:spAutoFit/>
          </a:bodyPr>
          <a:lstStyle/>
          <a:p>
            <a:r>
              <a:rPr lang="zh-TW" altLang="en-US" dirty="0">
                <a:solidFill>
                  <a:srgbClr val="333333"/>
                </a:solidFill>
                <a:latin typeface="poppins"/>
              </a:rPr>
              <a:t>美國租購提供商 </a:t>
            </a:r>
            <a:r>
              <a:rPr lang="en" altLang="zh-TW" dirty="0">
                <a:solidFill>
                  <a:srgbClr val="333333"/>
                </a:solidFill>
                <a:latin typeface="poppins"/>
              </a:rPr>
              <a:t>Affirm </a:t>
            </a:r>
            <a:r>
              <a:rPr lang="zh-TW" altLang="en" dirty="0">
                <a:solidFill>
                  <a:srgbClr val="333333"/>
                </a:solidFill>
                <a:latin typeface="poppins"/>
              </a:rPr>
              <a:t>，</a:t>
            </a:r>
            <a:r>
              <a:rPr lang="zh-TW" altLang="en-US" dirty="0">
                <a:solidFill>
                  <a:srgbClr val="333333"/>
                </a:solidFill>
                <a:latin typeface="poppins"/>
              </a:rPr>
              <a:t>提供人們購買產品並分期付款的服務。 </a:t>
            </a:r>
            <a:r>
              <a:rPr lang="en" altLang="zh-TW" dirty="0">
                <a:solidFill>
                  <a:srgbClr val="333333"/>
                </a:solidFill>
                <a:latin typeface="poppins"/>
              </a:rPr>
              <a:t>Affirm </a:t>
            </a:r>
            <a:r>
              <a:rPr lang="zh-TW" altLang="en-US" dirty="0">
                <a:solidFill>
                  <a:srgbClr val="333333"/>
                </a:solidFill>
                <a:latin typeface="poppins"/>
              </a:rPr>
              <a:t>與美國的 </a:t>
            </a:r>
            <a:r>
              <a:rPr lang="en-US" altLang="zh-TW" dirty="0">
                <a:solidFill>
                  <a:srgbClr val="333333"/>
                </a:solidFill>
                <a:latin typeface="poppins"/>
              </a:rPr>
              <a:t>1,200 </a:t>
            </a:r>
            <a:r>
              <a:rPr lang="zh-TW" altLang="en-US" dirty="0">
                <a:solidFill>
                  <a:srgbClr val="333333"/>
                </a:solidFill>
                <a:latin typeface="poppins"/>
              </a:rPr>
              <a:t>多家零售商合作，其技術可幫助零售商將平均訂單量增加 </a:t>
            </a:r>
            <a:r>
              <a:rPr lang="en-US" altLang="zh-TW" dirty="0">
                <a:solidFill>
                  <a:srgbClr val="333333"/>
                </a:solidFill>
                <a:latin typeface="poppins"/>
              </a:rPr>
              <a:t>51</a:t>
            </a:r>
            <a:r>
              <a:rPr lang="zh-TW" altLang="en-US" dirty="0">
                <a:solidFill>
                  <a:srgbClr val="333333"/>
                </a:solidFill>
                <a:latin typeface="poppins"/>
              </a:rPr>
              <a:t>％。摩根士丹利和新加坡的 </a:t>
            </a:r>
            <a:r>
              <a:rPr lang="en" altLang="zh-TW" dirty="0">
                <a:solidFill>
                  <a:srgbClr val="333333"/>
                </a:solidFill>
                <a:latin typeface="poppins"/>
              </a:rPr>
              <a:t>GIC </a:t>
            </a:r>
            <a:r>
              <a:rPr lang="zh-TW" altLang="en-US" dirty="0">
                <a:solidFill>
                  <a:srgbClr val="333333"/>
                </a:solidFill>
                <a:latin typeface="poppins"/>
              </a:rPr>
              <a:t>都是投資者。</a:t>
            </a:r>
            <a:endParaRPr lang="zh-TW" altLang="en-US" dirty="0"/>
          </a:p>
        </p:txBody>
      </p:sp>
      <p:sp>
        <p:nvSpPr>
          <p:cNvPr id="7" name="文字方塊 6">
            <a:extLst>
              <a:ext uri="{FF2B5EF4-FFF2-40B4-BE49-F238E27FC236}">
                <a16:creationId xmlns:a16="http://schemas.microsoft.com/office/drawing/2014/main" id="{469A1F1D-78AE-BB44-96A6-BA558CA64024}"/>
              </a:ext>
            </a:extLst>
          </p:cNvPr>
          <p:cNvSpPr txBox="1"/>
          <p:nvPr/>
        </p:nvSpPr>
        <p:spPr>
          <a:xfrm>
            <a:off x="571119" y="1164229"/>
            <a:ext cx="1656000" cy="369332"/>
          </a:xfrm>
          <a:prstGeom prst="rect">
            <a:avLst/>
          </a:prstGeom>
          <a:solidFill>
            <a:srgbClr val="C10307"/>
          </a:solidFill>
        </p:spPr>
        <p:txBody>
          <a:bodyPr wrap="square" rtlCol="0" anchor="ctr">
            <a:spAutoFit/>
          </a:bodyPr>
          <a:lstStyle/>
          <a:p>
            <a:r>
              <a:rPr kumimoji="1" lang="en-US" altLang="zh-TW" sz="18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Pain Point</a:t>
            </a:r>
            <a:endParaRPr kumimoji="1" lang="zh-TW" altLang="en-US" sz="1800"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mn-lt"/>
            </a:endParaRPr>
          </a:p>
        </p:txBody>
      </p:sp>
    </p:spTree>
    <p:extLst>
      <p:ext uri="{BB962C8B-B14F-4D97-AF65-F5344CB8AC3E}">
        <p14:creationId xmlns:p14="http://schemas.microsoft.com/office/powerpoint/2010/main" val="11313699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1C0461CD-7614-C640-B122-1FC907A7DB37}"/>
              </a:ext>
            </a:extLst>
          </p:cNvPr>
          <p:cNvSpPr/>
          <p:nvPr/>
        </p:nvSpPr>
        <p:spPr>
          <a:xfrm>
            <a:off x="2271827" y="2713335"/>
            <a:ext cx="5032147" cy="1323439"/>
          </a:xfrm>
          <a:prstGeom prst="rect">
            <a:avLst/>
          </a:prstGeom>
          <a:noFill/>
        </p:spPr>
        <p:txBody>
          <a:bodyPr wrap="none" lIns="91440" tIns="45720" rIns="91440" bIns="45720">
            <a:spAutoFit/>
          </a:bodyPr>
          <a:lstStyle/>
          <a:p>
            <a:pPr algn="ctr"/>
            <a:r>
              <a:rPr kumimoji="1" lang="en-US" altLang="zh-TW" sz="8000" b="1" cap="none" spc="0"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I</a:t>
            </a:r>
            <a:r>
              <a:rPr kumimoji="1" lang="en-US" altLang="zh-TW" sz="8000" b="1" cap="none" spc="0"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n-lt"/>
              </a:rPr>
              <a:t>nsurance</a:t>
            </a:r>
            <a:endParaRPr lang="zh-TW" altLang="en-US" sz="8000" b="1" cap="none" spc="0"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endParaRPr>
          </a:p>
        </p:txBody>
      </p:sp>
    </p:spTree>
    <p:extLst>
      <p:ext uri="{BB962C8B-B14F-4D97-AF65-F5344CB8AC3E}">
        <p14:creationId xmlns:p14="http://schemas.microsoft.com/office/powerpoint/2010/main" val="115967399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PRESENTATIONDONOTDELETE" val="&lt;?xml version=&quot;1.0&quot; encoding=&quot;UTF-16&quot; standalone=&quot;yes&quot;?&gt;&#10;&lt;root reqver=&quot;21047&quot;&gt;&lt;version val=&quot;22221&quot;/&gt;&lt;CPresentation id=&quot;1&quot;&gt;&lt;m_precDefaultNumber&gt;&lt;m_chMinusSymbol&gt;-&lt;/m_chMinusSymbol&gt;&lt;m_chDecimalSymbol17909&gt;.&lt;/m_chDecimalSymbol17909&gt;&lt;m_nGroupingDigits17909 val=&quot;3&quot;/&gt;&lt;m_chGroupingSymbol17909&gt;,&lt;/m_chGroupingSymbol17909&gt;&lt;/m_precDefaultNumber&gt;&lt;m_precDefaultPercent&gt;&lt;m_chMinusSymbol&gt;-&lt;/m_chMinusSymbol&gt;&lt;m_nDecimalDigits17909 val=&quot;0&quot;/&gt;&lt;m_chDecimalSymbol17909&gt;.&lt;/m_chDecimalSymbol17909&gt;&lt;m_nGroupingDigits17909 val=&quot;3&quot;/&gt;&lt;m_chGroupingSymbol17909&gt;,&lt;/m_chGroupingSymbol17909&gt;&lt;m_strSuffix17909&gt;%&lt;/m_strSuffix17909&gt;&lt;/m_precDefaultPercent&gt;&lt;m_precDefaultDate&gt;&lt;m_strFormatTime&gt;%#m/%#d/%Y&lt;/m_strFormatTime&gt;&lt;/m_precDefaultDate&gt;&lt;m_precDefaultYear/&gt;&lt;m_precDefaultQuarter/&gt;&lt;m_precDefaultMonth/&gt;&lt;m_precDefaultWeek/&gt;&lt;m_precDefaultDay/&gt;&lt;m_mruColor&gt;&lt;m_vecMRU length=&quot;0&quot;/&gt;&lt;/m_mruColor&gt;&lt;m_eweekdayFirstOfWeek val=&quot;2&quot;/&gt;&lt;m_eweekdayFirstOfWorkweek val=&quot;2&quot;/&gt;&lt;m_eweekdayFirstOfWeekend val=&quot;7&quot;/&gt;&lt;/CPresentation&gt;&lt;/root&gt;"/>
  <p:tag name="THINKCELLUNDODONOTDELETE" val="13"/>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NuoLEix9i0uaS7Ha3wv.qQ"/>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pu.savmpHHkmAGmUZTJrP0A"/>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D6MdCf2fAkWGvYGKlJIYGg"/>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lF0II9YoHk6EGqzCF48Mkw"/>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p_xvzEmXb_UWCsgVk03atjQ"/>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poZyKNsqjQ0e3jorewFtAEg"/>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pXKQVax4kz0ya2EqPlyGwFQ"/>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pnYNuCld8_Uq1khQX_b_jfw"/>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prwxf4SoqMkWppM_gvC6WPQ"/>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pd_zIdnU8xkqcKcEjlHTUuw"/>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5AF82v9YE6vKaCwWGtI0A"/>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pr.dQ1XBSmUSUg1hhh75SVg"/>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1PT4tMEq2E2pSxTZ.koTDg"/>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tvNAlxN9pkWJj03YnEz8kg"/>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p_rO9e_3cEqFNMpmlXwinQ"/>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DiuXn2WZK0WFEXjpObtHhg"/>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p.tu_2PhjvU2kwBneEsIptA"/>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l5VjTwF8kEGmz6IExJXEwQ"/>
</p:tagLst>
</file>

<file path=ppt/theme/theme1.xml><?xml version="1.0" encoding="utf-8"?>
<a:theme xmlns:a="http://schemas.openxmlformats.org/drawingml/2006/main" name="blank">
  <a:themeElements>
    <a:clrScheme name="Letter Blank 1">
      <a:dk1>
        <a:srgbClr val="000000"/>
      </a:dk1>
      <a:lt1>
        <a:srgbClr val="FFFFFF"/>
      </a:lt1>
      <a:dk2>
        <a:srgbClr val="177B57"/>
      </a:dk2>
      <a:lt2>
        <a:srgbClr val="808080"/>
      </a:lt2>
      <a:accent1>
        <a:srgbClr val="E2E2E2"/>
      </a:accent1>
      <a:accent2>
        <a:srgbClr val="BCDEC2"/>
      </a:accent2>
      <a:accent3>
        <a:srgbClr val="FFFFFF"/>
      </a:accent3>
      <a:accent4>
        <a:srgbClr val="000000"/>
      </a:accent4>
      <a:accent5>
        <a:srgbClr val="EEEEEE"/>
      </a:accent5>
      <a:accent6>
        <a:srgbClr val="AAC9B0"/>
      </a:accent6>
      <a:hlink>
        <a:srgbClr val="5BAD82"/>
      </a:hlink>
      <a:folHlink>
        <a:srgbClr val="8EC6A1"/>
      </a:folHlink>
    </a:clrScheme>
    <a:fontScheme name="Custom 1">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9525" cap="flat" cmpd="sng" algn="ctr">
          <a:solidFill>
            <a:srgbClr val="808080"/>
          </a:solidFill>
          <a:prstDash val="solid"/>
          <a:round/>
          <a:headEnd type="none" w="med" len="med"/>
          <a:tailEnd type="none" w="med" len="med"/>
        </a:ln>
        <a:effectLst/>
      </a:spPr>
      <a:bodyPr vert="horz" wrap="square" lIns="91440" tIns="91440" rIns="91440" bIns="91440" numCol="1" rtlCol="0" anchor="t" anchorCtr="0" compatLnSpc="1">
        <a:prstTxWarp prst="textNoShape">
          <a:avLst/>
        </a:prstTxWarp>
        <a:spAutoFit/>
      </a:bodyPr>
      <a:lstStyle>
        <a:defPPr marL="0" marR="0" indent="0" algn="ctr" defTabSz="889000" rtl="0" eaLnBrk="1" fontAlgn="base" latinLnBrk="0" hangingPunct="1">
          <a:defRPr kumimoji="0" sz="1400" b="0" i="0" u="none" strike="noStrike" cap="none" normalizeH="0" baseline="0" dirty="0" smtClean="0">
            <a:solidFill>
              <a:schemeClr val="tx1"/>
            </a:solidFill>
            <a:effectLst/>
            <a:latin typeface="+mn-lt"/>
            <a:cs typeface="+mn-cs"/>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91440" rIns="91440" bIns="91440" numCol="1" anchor="t" anchorCtr="0" compatLnSpc="1">
        <a:prstTxWarp prst="textNoShape">
          <a:avLst/>
        </a:prstTxWarp>
        <a:spAutoFit/>
      </a:bodyPr>
      <a:lstStyle>
        <a:defPPr marL="0" marR="0" indent="0" algn="ctr" defTabSz="889000" rtl="0" eaLnBrk="1" fontAlgn="base" latinLnBrk="0" hangingPunct="1">
          <a:lnSpc>
            <a:spcPct val="100000"/>
          </a:lnSpc>
          <a:spcBef>
            <a:spcPct val="50000"/>
          </a:spcBef>
          <a:spcAft>
            <a:spcPct val="0"/>
          </a:spcAft>
          <a:buClrTx/>
          <a:buSzTx/>
          <a:buFontTx/>
          <a:buNone/>
          <a:tabLst/>
          <a:defRPr kumimoji="0" lang="en-GB" sz="1400" b="0" i="0" u="none" strike="noStrike" cap="none" normalizeH="0" baseline="0" smtClean="0">
            <a:ln>
              <a:noFill/>
            </a:ln>
            <a:solidFill>
              <a:schemeClr val="tx1"/>
            </a:solidFill>
            <a:effectLst/>
            <a:latin typeface="+mn-lt"/>
            <a:cs typeface="+mn-cs"/>
          </a:defRPr>
        </a:defPPr>
      </a:lstStyle>
    </a:lnDef>
    <a:txDef>
      <a:spPr>
        <a:noFill/>
      </a:spPr>
      <a:bodyPr wrap="square" rtlCol="0">
        <a:spAutoFit/>
      </a:bodyPr>
      <a:lstStyle>
        <a:defPPr>
          <a:defRPr dirty="0" smtClean="0">
            <a:latin typeface="+mn-lt"/>
          </a:defRPr>
        </a:defPPr>
      </a:lstStyle>
    </a:txDef>
  </a:objectDefaults>
  <a:extraClrSchemeLst>
    <a:extraClrScheme>
      <a:clrScheme name="Letter Blank 1">
        <a:dk1>
          <a:srgbClr val="000000"/>
        </a:dk1>
        <a:lt1>
          <a:srgbClr val="FFFFFF"/>
        </a:lt1>
        <a:dk2>
          <a:srgbClr val="177B57"/>
        </a:dk2>
        <a:lt2>
          <a:srgbClr val="808080"/>
        </a:lt2>
        <a:accent1>
          <a:srgbClr val="E2E2E2"/>
        </a:accent1>
        <a:accent2>
          <a:srgbClr val="BCDEC2"/>
        </a:accent2>
        <a:accent3>
          <a:srgbClr val="FFFFFF"/>
        </a:accent3>
        <a:accent4>
          <a:srgbClr val="000000"/>
        </a:accent4>
        <a:accent5>
          <a:srgbClr val="EEEEEE"/>
        </a:accent5>
        <a:accent6>
          <a:srgbClr val="AAC9B0"/>
        </a:accent6>
        <a:hlink>
          <a:srgbClr val="5BAD82"/>
        </a:hlink>
        <a:folHlink>
          <a:srgbClr val="8EC6A1"/>
        </a:folHlink>
      </a:clrScheme>
      <a:clrMap bg1="lt1" tx1="dk1" bg2="lt2" tx2="dk2" accent1="accent1" accent2="accent2" accent3="accent3" accent4="accent4" accent5="accent5" accent6="accent6" hlink="hlink" folHlink="folHlink"/>
    </a:extraClrScheme>
    <a:extraClrScheme>
      <a:clrScheme name="Letter Blank 2">
        <a:dk1>
          <a:srgbClr val="000000"/>
        </a:dk1>
        <a:lt1>
          <a:srgbClr val="FFFFFF"/>
        </a:lt1>
        <a:dk2>
          <a:srgbClr val="177B57"/>
        </a:dk2>
        <a:lt2>
          <a:srgbClr val="000000"/>
        </a:lt2>
        <a:accent1>
          <a:srgbClr val="E2E2E2"/>
        </a:accent1>
        <a:accent2>
          <a:srgbClr val="BCDEC2"/>
        </a:accent2>
        <a:accent3>
          <a:srgbClr val="FFFFFF"/>
        </a:accent3>
        <a:accent4>
          <a:srgbClr val="000000"/>
        </a:accent4>
        <a:accent5>
          <a:srgbClr val="EEEEEE"/>
        </a:accent5>
        <a:accent6>
          <a:srgbClr val="AAC9B0"/>
        </a:accent6>
        <a:hlink>
          <a:srgbClr val="5BAD82"/>
        </a:hlink>
        <a:folHlink>
          <a:srgbClr val="8EC6A1"/>
        </a:folHlink>
      </a:clrScheme>
      <a:clrMap bg1="lt1" tx1="dk1" bg2="lt2" tx2="dk2" accent1="accent1" accent2="accent2" accent3="accent3" accent4="accent4" accent5="accent5" accent6="accent6" hlink="hlink" folHlink="folHlink"/>
    </a:extraClrScheme>
    <a:extraClrScheme>
      <a:clrScheme name="Letter Blank 3">
        <a:dk1>
          <a:srgbClr val="000000"/>
        </a:dk1>
        <a:lt1>
          <a:srgbClr val="FFFFFF"/>
        </a:lt1>
        <a:dk2>
          <a:srgbClr val="345782"/>
        </a:dk2>
        <a:lt2>
          <a:srgbClr val="808080"/>
        </a:lt2>
        <a:accent1>
          <a:srgbClr val="E2E2E2"/>
        </a:accent1>
        <a:accent2>
          <a:srgbClr val="C5DCDF"/>
        </a:accent2>
        <a:accent3>
          <a:srgbClr val="FFFFFF"/>
        </a:accent3>
        <a:accent4>
          <a:srgbClr val="000000"/>
        </a:accent4>
        <a:accent5>
          <a:srgbClr val="EEEEEE"/>
        </a:accent5>
        <a:accent6>
          <a:srgbClr val="B2C7CA"/>
        </a:accent6>
        <a:hlink>
          <a:srgbClr val="5D8BA7"/>
        </a:hlink>
        <a:folHlink>
          <a:srgbClr val="9CBDC8"/>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7FC59CFA4602A49AC3BDAF1F5DD4AD1" ma:contentTypeVersion="7" ma:contentTypeDescription="Create a new document." ma:contentTypeScope="" ma:versionID="c65ba08bd50aaf5ec69a5d563d9d7160">
  <xsd:schema xmlns:xsd="http://www.w3.org/2001/XMLSchema" xmlns:p="http://schemas.microsoft.com/office/2006/metadata/properties" xmlns:ns2="614f71a7-1ffd-4a5b-b04c-721b42e4b93f" targetNamespace="http://schemas.microsoft.com/office/2006/metadata/properties" ma:root="true" ma:fieldsID="8a3eb56de8cb87a095342ef8a3972c2e" ns2:_="">
    <xsd:import namespace="614f71a7-1ffd-4a5b-b04c-721b42e4b93f"/>
    <xsd:element name="properties">
      <xsd:complexType>
        <xsd:sequence>
          <xsd:element name="documentManagement">
            <xsd:complexType>
              <xsd:all>
                <xsd:element ref="ns2:Description0" minOccurs="0"/>
                <xsd:element ref="ns2:Software" minOccurs="0"/>
                <xsd:element ref="ns2:Product" minOccurs="0"/>
              </xsd:all>
            </xsd:complexType>
          </xsd:element>
        </xsd:sequence>
      </xsd:complexType>
    </xsd:element>
  </xsd:schema>
  <xsd:schema xmlns:xsd="http://www.w3.org/2001/XMLSchema" xmlns:dms="http://schemas.microsoft.com/office/2006/documentManagement/types" targetNamespace="614f71a7-1ffd-4a5b-b04c-721b42e4b93f" elementFormDefault="qualified">
    <xsd:import namespace="http://schemas.microsoft.com/office/2006/documentManagement/types"/>
    <xsd:element name="Description0" ma:index="8" nillable="true" ma:displayName="Description" ma:hidden="true" ma:internalName="Description0" ma:readOnly="false">
      <xsd:simpleType>
        <xsd:restriction base="dms:Note"/>
      </xsd:simpleType>
    </xsd:element>
    <xsd:element name="Software" ma:index="9" nillable="true" ma:displayName="Software" ma:hidden="true" ma:internalName="Software" ma:readOnly="false">
      <xsd:simpleType>
        <xsd:restriction base="dms:Text">
          <xsd:maxLength value="10"/>
        </xsd:restriction>
      </xsd:simpleType>
    </xsd:element>
    <xsd:element name="Product" ma:index="10" nillable="true" ma:displayName="Product" ma:hidden="true" ma:internalName="Product" ma:readOnly="false">
      <xsd:simpleType>
        <xsd:restriction base="dms:Text">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3.xml><?xml version="1.0" encoding="utf-8"?>
<p:properties xmlns:xsi="http://www.w3.org/2001/XMLSchema-instance" xmlns:p="http://schemas.microsoft.com/office/2006/metadata/properties">
  <documentManagement>
    <Description0 xmlns="614f71a7-1ffd-4a5b-b04c-721b42e4b93f" xsi:nil="true"/>
    <Software xmlns="614f71a7-1ffd-4a5b-b04c-721b42e4b93f" xsi:nil="true"/>
    <Product xmlns="614f71a7-1ffd-4a5b-b04c-721b42e4b93f" xsi:nil="true"/>
  </documentManagement>
</p:properties>
</file>

<file path=customXml/itemProps1.xml><?xml version="1.0" encoding="utf-8"?>
<ds:datastoreItem xmlns:ds="http://schemas.openxmlformats.org/officeDocument/2006/customXml" ds:itemID="{46D49868-F72B-4C92-A9AD-DDB4759328BB}">
  <ds:schemaRefs>
    <ds:schemaRef ds:uri="http://schemas.microsoft.com/sharepoint/v3/contenttype/forms"/>
  </ds:schemaRefs>
</ds:datastoreItem>
</file>

<file path=customXml/itemProps2.xml><?xml version="1.0" encoding="utf-8"?>
<ds:datastoreItem xmlns:ds="http://schemas.openxmlformats.org/officeDocument/2006/customXml" ds:itemID="{B8FFBFC6-7931-4C64-B4E0-D54B44BCD97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14f71a7-1ffd-4a5b-b04c-721b42e4b93f"/>
    <ds:schemaRef ds:uri="http://schemas.microsoft.com/office/2006/documentManagement/typ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3.xml><?xml version="1.0" encoding="utf-8"?>
<ds:datastoreItem xmlns:ds="http://schemas.openxmlformats.org/officeDocument/2006/customXml" ds:itemID="{78D00EDC-9529-46D3-865F-ED9D69FE8672}">
  <ds:schemaRefs>
    <ds:schemaRef ds:uri="http://schemas.microsoft.com/office/2006/metadata/properties"/>
    <ds:schemaRef ds:uri="614f71a7-1ffd-4a5b-b04c-721b42e4b93f"/>
  </ds:schemaRefs>
</ds:datastoreItem>
</file>

<file path=docProps/app.xml><?xml version="1.0" encoding="utf-8"?>
<Properties xmlns="http://schemas.openxmlformats.org/officeDocument/2006/extended-properties" xmlns:vt="http://schemas.openxmlformats.org/officeDocument/2006/docPropsVTypes">
  <Template>blank</Template>
  <TotalTime>0</TotalTime>
  <Words>2865</Words>
  <Application>Microsoft Macintosh PowerPoint</Application>
  <PresentationFormat>A4 紙張 (210x297 公釐)</PresentationFormat>
  <Paragraphs>215</Paragraphs>
  <Slides>27</Slides>
  <Notes>5</Notes>
  <HiddenSlides>0</HiddenSlides>
  <MMClips>0</MMClips>
  <ScaleCrop>false</ScaleCrop>
  <HeadingPairs>
    <vt:vector size="8" baseType="variant">
      <vt:variant>
        <vt:lpstr>使用字型</vt:lpstr>
      </vt:variant>
      <vt:variant>
        <vt:i4>20</vt:i4>
      </vt:variant>
      <vt:variant>
        <vt:lpstr>佈景主題</vt:lpstr>
      </vt:variant>
      <vt:variant>
        <vt:i4>1</vt:i4>
      </vt:variant>
      <vt:variant>
        <vt:lpstr>內嵌 OLE 伺服程式</vt:lpstr>
      </vt:variant>
      <vt:variant>
        <vt:i4>1</vt:i4>
      </vt:variant>
      <vt:variant>
        <vt:lpstr>投影片標題</vt:lpstr>
      </vt:variant>
      <vt:variant>
        <vt:i4>27</vt:i4>
      </vt:variant>
    </vt:vector>
  </HeadingPairs>
  <TitlesOfParts>
    <vt:vector size="49" baseType="lpstr">
      <vt:lpstr>-apple-system</vt:lpstr>
      <vt:lpstr>細明體</vt:lpstr>
      <vt:lpstr>Microsoft JhengHei</vt:lpstr>
      <vt:lpstr>Microsoft JhengHei</vt:lpstr>
      <vt:lpstr>新細明體</vt:lpstr>
      <vt:lpstr>ArialMT</vt:lpstr>
      <vt:lpstr>Hiragino Sans GB W3</vt:lpstr>
      <vt:lpstr>Noto Sans</vt:lpstr>
      <vt:lpstr>Noto Sans TC</vt:lpstr>
      <vt:lpstr>Open Sans</vt:lpstr>
      <vt:lpstr>PingFang SC</vt:lpstr>
      <vt:lpstr>poppins</vt:lpstr>
      <vt:lpstr>Roboto Condensed</vt:lpstr>
      <vt:lpstr>Arial</vt:lpstr>
      <vt:lpstr>Calibri</vt:lpstr>
      <vt:lpstr>Helvetica Neue</vt:lpstr>
      <vt:lpstr>Trebuchet MS</vt:lpstr>
      <vt:lpstr>Verdana</vt:lpstr>
      <vt:lpstr>Wingdings</vt:lpstr>
      <vt:lpstr>Wingdings 2</vt:lpstr>
      <vt:lpstr>blank</vt:lpstr>
      <vt:lpstr>think-cell Slide</vt:lpstr>
      <vt:lpstr>PowerPoint 簡報</vt:lpstr>
      <vt:lpstr>Main title in sentence case, 24pt, bold Sub-title in sentence case, 16pt, unbold</vt:lpstr>
      <vt:lpstr>Agenda</vt:lpstr>
      <vt:lpstr>商業銀行應用金融科技的突破</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Manager/>
  <Company/>
  <LinksUpToDate>false</LinksUpToDate>
  <SharedDoc>false</SharedDoc>
  <HyperlinksChanged>false</HyperlinksChanged>
  <AppVersion>16.0013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2013-06-10T02:38:07Z</dcterms:created>
  <dcterms:modified xsi:type="dcterms:W3CDTF">2019-06-30T23:48:41Z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Format Name">
    <vt:lpwstr>ChinaTrust</vt:lpwstr>
  </property>
  <property fmtid="{D5CDD505-2E9C-101B-9397-08002B2CF9AE}" pid="3" name="Template Name">
    <vt:lpwstr>A4</vt:lpwstr>
  </property>
  <property fmtid="{D5CDD505-2E9C-101B-9397-08002B2CF9AE}" pid="4" name="ContentTypeId">
    <vt:lpwstr>0x01010077FC59CFA4602A49AC3BDAF1F5DD4AD1</vt:lpwstr>
  </property>
  <property fmtid="{D5CDD505-2E9C-101B-9397-08002B2CF9AE}" pid="5" name="Order">
    <vt:r8>157600</vt:r8>
  </property>
</Properties>
</file>